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.xml" ContentType="application/vnd.openxmlformats-officedocument.presentationml.notesSlide+xml"/>
  <Override PartName="/ppt/ink/ink3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notesSlides/notesSlide16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ink/ink8.xml" ContentType="application/inkml+xml"/>
  <Override PartName="/ppt/ink/ink9.xml" ContentType="application/inkml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6"/>
  </p:notesMasterIdLst>
  <p:sldIdLst>
    <p:sldId id="281" r:id="rId2"/>
    <p:sldId id="288" r:id="rId3"/>
    <p:sldId id="292" r:id="rId4"/>
    <p:sldId id="299" r:id="rId5"/>
    <p:sldId id="297" r:id="rId6"/>
    <p:sldId id="305" r:id="rId7"/>
    <p:sldId id="306" r:id="rId8"/>
    <p:sldId id="301" r:id="rId9"/>
    <p:sldId id="307" r:id="rId10"/>
    <p:sldId id="294" r:id="rId11"/>
    <p:sldId id="314" r:id="rId12"/>
    <p:sldId id="309" r:id="rId13"/>
    <p:sldId id="315" r:id="rId14"/>
    <p:sldId id="310" r:id="rId15"/>
    <p:sldId id="404" r:id="rId16"/>
    <p:sldId id="406" r:id="rId17"/>
    <p:sldId id="407" r:id="rId18"/>
    <p:sldId id="401" r:id="rId19"/>
    <p:sldId id="311" r:id="rId20"/>
    <p:sldId id="295" r:id="rId21"/>
    <p:sldId id="399" r:id="rId22"/>
    <p:sldId id="400" r:id="rId23"/>
    <p:sldId id="408" r:id="rId24"/>
    <p:sldId id="410" r:id="rId25"/>
  </p:sldIdLst>
  <p:sldSz cx="18288000" cy="10287000"/>
  <p:notesSz cx="10287000" cy="18288000"/>
  <p:embeddedFontLst>
    <p:embeddedFont>
      <p:font typeface="08서울남산체 B" panose="02020603020101020101" pitchFamily="18" charset="-127"/>
      <p:regular r:id="rId27"/>
    </p:embeddedFont>
    <p:embeddedFont>
      <p:font typeface="08서울남산체 EB" panose="02020603020101020101" pitchFamily="18" charset="-127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DX영화자막 M" panose="02020600000000000000" pitchFamily="18" charset="-127"/>
      <p:regular r:id="rId33"/>
    </p:embeddedFont>
    <p:embeddedFont>
      <p:font typeface="MD개성체" panose="02020603020101020101" pitchFamily="18" charset="-127"/>
      <p:regular r:id="rId34"/>
    </p:embeddedFont>
    <p:embeddedFont>
      <p:font typeface="공체 Bold" panose="00000800000000000000" pitchFamily="2" charset="-127"/>
      <p:bold r:id="rId35"/>
    </p:embeddedFont>
    <p:embeddedFont>
      <p:font typeface="공체 Light" panose="00000300000000000000" pitchFamily="2" charset="-127"/>
      <p:regular r:id="rId36"/>
    </p:embeddedFont>
    <p:embeddedFont>
      <p:font typeface="공체 Medium" panose="00000600000000000000" pitchFamily="2" charset="-127"/>
      <p:regular r:id="rId37"/>
    </p:embeddedFont>
    <p:embeddedFont>
      <p:font typeface="나눔스퀘어 Bold" panose="020B0600000101010101" pitchFamily="50" charset="-127"/>
      <p:bold r:id="rId38"/>
    </p:embeddedFont>
    <p:embeddedFont>
      <p:font typeface="맑은 고딕" panose="020B0503020000020004" pitchFamily="50" charset="-127"/>
      <p:regular r:id="rId39"/>
      <p:bold r:id="rId40"/>
    </p:embeddedFont>
    <p:embeddedFont>
      <p:font typeface="휴먼편지체" panose="02030504000101010101" pitchFamily="18" charset="-127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EEF4"/>
    <a:srgbClr val="FDC1D3"/>
    <a:srgbClr val="DCE6F2"/>
    <a:srgbClr val="FFB9DA"/>
    <a:srgbClr val="6893C7"/>
    <a:srgbClr val="FFFCEE"/>
    <a:srgbClr val="F5F5F5"/>
    <a:srgbClr val="FCD5B5"/>
    <a:srgbClr val="6F98ED"/>
    <a:srgbClr val="FFEA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26" autoAdjust="0"/>
  </p:normalViewPr>
  <p:slideViewPr>
    <p:cSldViewPr>
      <p:cViewPr varScale="1">
        <p:scale>
          <a:sx n="38" d="100"/>
          <a:sy n="38" d="100"/>
        </p:scale>
        <p:origin x="48" y="5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2T00:57:32.483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1,'2145'0,"-1939"10,13 1,-91-13,207 4,-280 6,-33-3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2T00:57:37.280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23,'3'-3,"0"1,0 1,0-1,0 0,0 1,0-1,0 1,1 0,-1 0,0 0,1 0,4 0,49-1,-37 2,508-2,-271 4,-101 8,-5 1,346 5,152-11,-127-5,-270 22,-102-6,278-10,-241-8,-105 2,86 13,-2 0,-34-4,330 1,-278-12,1207 2,-1258 10,-12 1,79-11,-179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2T00:57:32.483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2,'2534'0,"-2291"39,15 1,-106-48,244 16,-331 20,-40-12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3T02:15:35.461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97,'708'0,"-669"-2,0-2,45-10,-37 6,50-4,60 10,-88 3,0-3,70-12,-45 1,119-1,95 15,-107 2,594-3,-776 0,1-1,29-6,-13-1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3T02:15:38.033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1,'2318'0,"-2275"0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3T02:22:32.707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97,'708'0,"-669"-2,0-2,45-10,-37 6,50-4,60 10,-88 3,0-3,70-12,-45 1,119-1,95 15,-107 2,594-3,-776 0,1-1,29-6,-13-1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3T02:22:39.867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1,'2318'0,"-2275"0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2T15:40:29.419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1,'53'3,"-1"2,1 3,-1 2,53 17,-68-17,3-1,0-2,80 4,86-13,-70-1,646 3,-750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2T15:40:32.164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31,'457'0,"-416"-2,59-10,17-2,335 12,-231 4,-199-1,1 1,30 8,30 2,48 2,83 4,-179-16,0 2,-1 1,40 12,-29-7,46 5,-65-13</inkml:trace>
</inkml:ink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03377-95D6-4AE2-8A4D-E831289EA12D}" type="datetimeFigureOut">
              <a:rPr lang="ko-KR" altLang="en-US" smtClean="0"/>
              <a:t>2022-06-23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69933-8918-49C1-A067-5D4B0D5C9F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695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5248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176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알고리즘 비교 표를 먼저 넣고 결과값 출력</a:t>
            </a:r>
            <a:r>
              <a:rPr lang="en-US" altLang="ko-KR" dirty="0"/>
              <a:t>? </a:t>
            </a:r>
            <a:r>
              <a:rPr lang="ko-KR" altLang="en-US" dirty="0"/>
              <a:t>아니면 그 반대로 </a:t>
            </a:r>
            <a:r>
              <a:rPr lang="en-US" altLang="ko-KR" dirty="0"/>
              <a:t>?</a:t>
            </a:r>
          </a:p>
          <a:p>
            <a:pPr marL="228600" indent="-228600">
              <a:buAutoNum type="arabicPeriod"/>
            </a:pPr>
            <a:r>
              <a:rPr lang="ko-KR" altLang="en-US" dirty="0"/>
              <a:t>탈무드</a:t>
            </a:r>
            <a:r>
              <a:rPr lang="en-US" altLang="ko-KR" dirty="0"/>
              <a:t>, </a:t>
            </a:r>
            <a:r>
              <a:rPr lang="ko-KR" altLang="en-US" dirty="0" err="1"/>
              <a:t>어린왕자</a:t>
            </a:r>
            <a:r>
              <a:rPr lang="en-US" altLang="ko-KR" dirty="0"/>
              <a:t>, </a:t>
            </a:r>
            <a:r>
              <a:rPr lang="ko-KR" altLang="en-US" dirty="0"/>
              <a:t>불편한 편의점 </a:t>
            </a:r>
            <a:r>
              <a:rPr lang="ko-KR" altLang="en-US" dirty="0" err="1"/>
              <a:t>중ㅇ</a:t>
            </a:r>
            <a:r>
              <a:rPr lang="ko-KR" altLang="en-US" dirty="0"/>
              <a:t> </a:t>
            </a:r>
            <a:r>
              <a:rPr lang="ko-KR" altLang="en-US" dirty="0" err="1"/>
              <a:t>ㅔ어떤</a:t>
            </a:r>
            <a:r>
              <a:rPr lang="ko-KR" altLang="en-US" dirty="0"/>
              <a:t> 것으로</a:t>
            </a:r>
            <a:r>
              <a:rPr lang="en-US" altLang="ko-KR" dirty="0"/>
              <a:t>? </a:t>
            </a:r>
            <a:r>
              <a:rPr lang="ko-KR" altLang="en-US" dirty="0"/>
              <a:t>지식인 부분</a:t>
            </a:r>
            <a:r>
              <a:rPr lang="en-US" altLang="ko-KR" dirty="0"/>
              <a:t>, </a:t>
            </a:r>
            <a:r>
              <a:rPr lang="ko-KR" altLang="en-US" dirty="0" err="1"/>
              <a:t>스트림릿</a:t>
            </a:r>
            <a:r>
              <a:rPr lang="ko-KR" altLang="en-US" dirty="0"/>
              <a:t> 부분</a:t>
            </a:r>
            <a:r>
              <a:rPr lang="en-US" altLang="ko-KR" dirty="0"/>
              <a:t>, </a:t>
            </a:r>
            <a:r>
              <a:rPr lang="ko-KR" altLang="en-US" dirty="0"/>
              <a:t>추천 시스템 모델 부분</a:t>
            </a:r>
            <a:r>
              <a:rPr lang="en-US" altLang="ko-KR" dirty="0"/>
              <a:t>, (</a:t>
            </a:r>
            <a:r>
              <a:rPr lang="ko-KR" altLang="en-US" dirty="0"/>
              <a:t>전처리에 </a:t>
            </a:r>
            <a:r>
              <a:rPr lang="ko-KR" altLang="en-US" dirty="0" err="1"/>
              <a:t>임배딩</a:t>
            </a:r>
            <a:r>
              <a:rPr lang="ko-KR" altLang="en-US" dirty="0"/>
              <a:t> 결과</a:t>
            </a:r>
            <a:r>
              <a:rPr lang="en-US" altLang="ko-KR" dirty="0"/>
              <a:t>)</a:t>
            </a:r>
            <a:r>
              <a:rPr lang="ko-KR" altLang="en-US" dirty="0"/>
              <a:t> 다 다름 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데이터 </a:t>
            </a:r>
            <a:r>
              <a:rPr lang="en-US" altLang="ko-KR" dirty="0"/>
              <a:t>1305</a:t>
            </a:r>
            <a:r>
              <a:rPr lang="ko-KR" altLang="en-US" dirty="0"/>
              <a:t>개 맞는지 다시 확인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8453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910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형태소 분석기 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(</a:t>
            </a:r>
            <a:r>
              <a:rPr lang="en-US" altLang="ko-KR" sz="1200" b="0" i="0" dirty="0" err="1">
                <a:solidFill>
                  <a:srgbClr val="1D1C1D"/>
                </a:solidFill>
                <a:effectLst/>
                <a:latin typeface="NotoSansKR"/>
              </a:rPr>
              <a:t>Okt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, </a:t>
            </a:r>
            <a:r>
              <a:rPr lang="en-US" altLang="ko-KR" sz="1200" b="0" i="0" dirty="0" err="1">
                <a:solidFill>
                  <a:srgbClr val="1D1C1D"/>
                </a:solidFill>
                <a:effectLst/>
                <a:latin typeface="NotoSansKR"/>
              </a:rPr>
              <a:t>Mecab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) 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를 사용</a:t>
            </a:r>
            <a:br>
              <a:rPr lang="ko-KR" altLang="en-US" sz="1200" dirty="0"/>
            </a:br>
            <a:r>
              <a:rPr lang="en-US" altLang="ko-KR" sz="1200" b="0" i="0" dirty="0" err="1">
                <a:solidFill>
                  <a:srgbClr val="1D1C1D"/>
                </a:solidFill>
                <a:effectLst/>
                <a:latin typeface="NotoSansKR"/>
              </a:rPr>
              <a:t>tf-idf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 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및 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doc2vec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로 한국어 </a:t>
            </a:r>
            <a:r>
              <a:rPr lang="ko-KR" altLang="en-US" sz="1200" b="0" i="0" dirty="0" err="1">
                <a:solidFill>
                  <a:srgbClr val="1D1C1D"/>
                </a:solidFill>
                <a:effectLst/>
                <a:latin typeface="NotoSansKR"/>
              </a:rPr>
              <a:t>임베딩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 모델 구성할 때 작품 추천 서비스 구현시의 정확도 관측</a:t>
            </a:r>
            <a:br>
              <a:rPr lang="ko-KR" altLang="en-US" sz="1200" dirty="0"/>
            </a:b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cosine similarity 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기반으로 유사도 평가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347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형태소 분석기 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(</a:t>
            </a:r>
            <a:r>
              <a:rPr lang="en-US" altLang="ko-KR" sz="1200" b="0" i="0" dirty="0" err="1">
                <a:solidFill>
                  <a:srgbClr val="1D1C1D"/>
                </a:solidFill>
                <a:effectLst/>
                <a:latin typeface="NotoSansKR"/>
              </a:rPr>
              <a:t>Okt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, </a:t>
            </a:r>
            <a:r>
              <a:rPr lang="en-US" altLang="ko-KR" sz="1200" b="0" i="0" dirty="0" err="1">
                <a:solidFill>
                  <a:srgbClr val="1D1C1D"/>
                </a:solidFill>
                <a:effectLst/>
                <a:latin typeface="NotoSansKR"/>
              </a:rPr>
              <a:t>Mecab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) 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를 사용</a:t>
            </a:r>
            <a:br>
              <a:rPr lang="ko-KR" altLang="en-US" sz="1200" dirty="0"/>
            </a:br>
            <a:r>
              <a:rPr lang="en-US" altLang="ko-KR" sz="1200" b="0" i="0" dirty="0" err="1">
                <a:solidFill>
                  <a:srgbClr val="1D1C1D"/>
                </a:solidFill>
                <a:effectLst/>
                <a:latin typeface="NotoSansKR"/>
              </a:rPr>
              <a:t>tf-idf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 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및 </a:t>
            </a: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doc2vec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로 한국어 </a:t>
            </a:r>
            <a:r>
              <a:rPr lang="ko-KR" altLang="en-US" sz="1200" b="0" i="0" dirty="0" err="1">
                <a:solidFill>
                  <a:srgbClr val="1D1C1D"/>
                </a:solidFill>
                <a:effectLst/>
                <a:latin typeface="NotoSansKR"/>
              </a:rPr>
              <a:t>임베딩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 모델 구성할 때 작품 추천 서비스 구현시의 정확도 관측</a:t>
            </a:r>
            <a:br>
              <a:rPr lang="ko-KR" altLang="en-US" sz="1200" dirty="0"/>
            </a:br>
            <a:r>
              <a:rPr lang="en-US" altLang="ko-KR" sz="1200" b="0" i="0" dirty="0">
                <a:solidFill>
                  <a:srgbClr val="1D1C1D"/>
                </a:solidFill>
                <a:effectLst/>
                <a:latin typeface="NotoSansKR"/>
              </a:rPr>
              <a:t>cosine similarity </a:t>
            </a:r>
            <a:r>
              <a:rPr lang="ko-KR" altLang="en-US" sz="1200" b="0" i="0" dirty="0">
                <a:solidFill>
                  <a:srgbClr val="1D1C1D"/>
                </a:solidFill>
                <a:effectLst/>
                <a:latin typeface="NotoSansKR"/>
              </a:rPr>
              <a:t>기반으로 유사도 평가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653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4161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6632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altLang="ko-KR" sz="1200" dirty="0" err="1"/>
              <a:t>Tf-idf</a:t>
            </a:r>
            <a:endParaRPr lang="en-US" altLang="ko-KR" sz="1200" dirty="0"/>
          </a:p>
          <a:p>
            <a:pPr marL="0" indent="0" algn="l">
              <a:buNone/>
            </a:pPr>
            <a:r>
              <a:rPr lang="ko-KR" altLang="en-US" sz="1200" dirty="0"/>
              <a:t>장점</a:t>
            </a:r>
            <a:r>
              <a:rPr lang="en-US" altLang="ko-KR" sz="1200" dirty="0"/>
              <a:t>: </a:t>
            </a:r>
            <a:r>
              <a:rPr lang="ko-KR" altLang="en-US" sz="1200" dirty="0"/>
              <a:t>어떤 단어가 중요한 단어인지 직관적인 해석이 가능</a:t>
            </a:r>
            <a:r>
              <a:rPr lang="en-US" altLang="ko-KR" sz="1200" dirty="0"/>
              <a:t>.</a:t>
            </a:r>
          </a:p>
          <a:p>
            <a:pPr marL="0" indent="0" algn="l">
              <a:buNone/>
            </a:pPr>
            <a:r>
              <a:rPr lang="en-US" altLang="ko-KR" sz="1200" dirty="0"/>
              <a:t> </a:t>
            </a:r>
            <a:r>
              <a:rPr lang="ko-KR" altLang="en-US" sz="1200" dirty="0"/>
              <a:t>단점</a:t>
            </a:r>
            <a:r>
              <a:rPr lang="en-US" altLang="ko-KR" sz="1200" dirty="0"/>
              <a:t>: </a:t>
            </a:r>
            <a:r>
              <a:rPr lang="ko-KR" altLang="en-US" sz="1200" dirty="0"/>
              <a:t>단어의 순서나 문맥에 대한 고려는 하지 않음</a:t>
            </a:r>
            <a:endParaRPr lang="en-US" altLang="ko-KR" sz="1200" dirty="0"/>
          </a:p>
          <a:p>
            <a:pPr marL="0" indent="0" algn="l">
              <a:buNone/>
            </a:pPr>
            <a:endParaRPr lang="en-US" altLang="ko-KR" sz="1200" dirty="0"/>
          </a:p>
          <a:p>
            <a:pPr marL="0" indent="0" algn="l">
              <a:buNone/>
            </a:pPr>
            <a:r>
              <a:rPr lang="en-US" altLang="ko-KR" sz="2400" dirty="0"/>
              <a:t>Doc2Vec</a:t>
            </a:r>
            <a:r>
              <a:rPr lang="en-US" altLang="ko-KR" sz="1200" dirty="0"/>
              <a:t> </a:t>
            </a:r>
          </a:p>
          <a:p>
            <a:pPr marL="0" indent="0" algn="l">
              <a:buNone/>
            </a:pPr>
            <a:r>
              <a:rPr lang="ko-KR" altLang="en-US" sz="1200" dirty="0"/>
              <a:t>장점</a:t>
            </a:r>
            <a:r>
              <a:rPr lang="en-US" altLang="ko-KR" sz="1200" dirty="0"/>
              <a:t>: </a:t>
            </a:r>
            <a:r>
              <a:rPr lang="ko-KR" altLang="en-US" sz="1200" dirty="0"/>
              <a:t>단어들의 유사도를 계산하기에 </a:t>
            </a:r>
            <a:r>
              <a:rPr lang="ko-KR" altLang="en-US" sz="1200" dirty="0" err="1"/>
              <a:t>임베딩된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백터</a:t>
            </a:r>
            <a:r>
              <a:rPr lang="ko-KR" altLang="en-US" sz="1200" dirty="0"/>
              <a:t> 자체가 단어의 의미를 포함함</a:t>
            </a:r>
            <a:r>
              <a:rPr lang="en-US" altLang="ko-KR" sz="1200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: </a:t>
            </a:r>
            <a:r>
              <a:rPr kumimoji="0" lang="ko-KR" alt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닥투백이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tf-idf</a:t>
            </a:r>
            <a:r>
              <a:rPr lang="ko-KR" altLang="en-US" sz="1200" dirty="0">
                <a:solidFill>
                  <a:prstClr val="black"/>
                </a:solidFill>
                <a:latin typeface="Calibri"/>
              </a:rPr>
              <a:t>가 못하는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것인 단어의 의미를 고려하지 못하는 단점을 해결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3844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1460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미리보기의 한계 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- </a:t>
            </a:r>
            <a:r>
              <a:rPr lang="ko-KR" altLang="en-US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책의 일부분만을 담고 있어서 높은 유사도라고 하기 어려움</a:t>
            </a:r>
            <a:endParaRPr lang="en-US" altLang="ko-KR" sz="12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en-US" altLang="ko-KR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- </a:t>
            </a:r>
            <a:r>
              <a:rPr lang="ko-KR" altLang="en-US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미리보기가 제공되지 않는 도서의 경우 유사도 측정 불가</a:t>
            </a:r>
            <a:endParaRPr lang="en-US" altLang="ko-KR" sz="12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0" indent="0">
              <a:buFontTx/>
              <a:buNone/>
            </a:pPr>
            <a:r>
              <a:rPr lang="ko-KR" altLang="en-US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텍스트 추출의 한계</a:t>
            </a:r>
            <a:endParaRPr lang="en-US" altLang="ko-KR" sz="12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작품 특유의 문제</a:t>
            </a:r>
            <a:r>
              <a:rPr lang="en-US" altLang="ko-KR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, </a:t>
            </a:r>
            <a:r>
              <a:rPr lang="ko-KR" altLang="en-US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전개방식</a:t>
            </a:r>
            <a:r>
              <a:rPr lang="en-US" altLang="ko-KR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, </a:t>
            </a:r>
            <a:r>
              <a:rPr lang="ko-KR" altLang="en-US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분위기 고려가 어려움 </a:t>
            </a:r>
            <a:endParaRPr lang="en-US" altLang="ko-KR" sz="12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텍스트 양의 한계 </a:t>
            </a:r>
            <a:endParaRPr lang="en-US" altLang="ko-KR" sz="12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- </a:t>
            </a:r>
            <a:r>
              <a:rPr lang="ko-KR" altLang="en-US" sz="1200" dirty="0">
                <a:latin typeface="공체 Light" panose="00000300000000000000" pitchFamily="2" charset="-127"/>
                <a:ea typeface="공체 Light" panose="00000300000000000000" pitchFamily="2" charset="-127"/>
              </a:rPr>
              <a:t>데이터 개수가  적어서 아쉬움</a:t>
            </a:r>
            <a:endParaRPr lang="ko-KR" altLang="en-US" sz="16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0" indent="0">
              <a:buFontTx/>
              <a:buNone/>
            </a:pPr>
            <a:endParaRPr lang="en-US" altLang="ko-KR" sz="12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054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5667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622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160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418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광범위한 책 분류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193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광범위한 책 분류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742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149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391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69933-8918-49C1-A067-5D4B0D5C9F7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698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6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6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46.png"/><Relationship Id="rId4" Type="http://schemas.openxmlformats.org/officeDocument/2006/relationships/image" Target="../media/image17.png"/><Relationship Id="rId9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customXml" Target="../ink/ink5.xml"/><Relationship Id="rId3" Type="http://schemas.openxmlformats.org/officeDocument/2006/relationships/image" Target="../media/image16.png"/><Relationship Id="rId7" Type="http://schemas.openxmlformats.org/officeDocument/2006/relationships/image" Target="../media/image29.png"/><Relationship Id="rId12" Type="http://schemas.openxmlformats.org/officeDocument/2006/relationships/image" Target="../media/image4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11" Type="http://schemas.openxmlformats.org/officeDocument/2006/relationships/customXml" Target="../ink/ink4.xml"/><Relationship Id="rId5" Type="http://schemas.openxmlformats.org/officeDocument/2006/relationships/image" Target="../media/image22.png"/><Relationship Id="rId10" Type="http://schemas.openxmlformats.org/officeDocument/2006/relationships/image" Target="../media/image48.png"/><Relationship Id="rId4" Type="http://schemas.openxmlformats.org/officeDocument/2006/relationships/image" Target="../media/image17.png"/><Relationship Id="rId9" Type="http://schemas.openxmlformats.org/officeDocument/2006/relationships/image" Target="../media/image47.png"/><Relationship Id="rId14" Type="http://schemas.openxmlformats.org/officeDocument/2006/relationships/image" Target="../media/image5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49.png"/><Relationship Id="rId3" Type="http://schemas.openxmlformats.org/officeDocument/2006/relationships/image" Target="../media/image16.png"/><Relationship Id="rId7" Type="http://schemas.openxmlformats.org/officeDocument/2006/relationships/image" Target="../media/image29.png"/><Relationship Id="rId12" Type="http://schemas.openxmlformats.org/officeDocument/2006/relationships/customXml" Target="../ink/ink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11" Type="http://schemas.openxmlformats.org/officeDocument/2006/relationships/image" Target="../media/image53.png"/><Relationship Id="rId5" Type="http://schemas.openxmlformats.org/officeDocument/2006/relationships/image" Target="../media/image22.png"/><Relationship Id="rId15" Type="http://schemas.openxmlformats.org/officeDocument/2006/relationships/image" Target="../media/image50.png"/><Relationship Id="rId10" Type="http://schemas.openxmlformats.org/officeDocument/2006/relationships/image" Target="../media/image52.png"/><Relationship Id="rId4" Type="http://schemas.openxmlformats.org/officeDocument/2006/relationships/image" Target="../media/image17.png"/><Relationship Id="rId9" Type="http://schemas.openxmlformats.org/officeDocument/2006/relationships/image" Target="../media/image51.png"/><Relationship Id="rId14" Type="http://schemas.openxmlformats.org/officeDocument/2006/relationships/customXml" Target="../ink/ink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6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hyperlink" Target="https://dailyheumsi.tistory.com/165" TargetMode="External"/><Relationship Id="rId4" Type="http://schemas.openxmlformats.org/officeDocument/2006/relationships/image" Target="../media/image17.png"/><Relationship Id="rId9" Type="http://schemas.openxmlformats.org/officeDocument/2006/relationships/hyperlink" Target="https://wikidocs.net/book/2155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image" Target="../media/image54.png"/><Relationship Id="rId7" Type="http://schemas.openxmlformats.org/officeDocument/2006/relationships/image" Target="../media/image55.png"/><Relationship Id="rId12" Type="http://schemas.openxmlformats.org/officeDocument/2006/relationships/image" Target="../media/image6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customXml" Target="../ink/ink9.xml"/><Relationship Id="rId5" Type="http://schemas.openxmlformats.org/officeDocument/2006/relationships/image" Target="../media/image17.png"/><Relationship Id="rId10" Type="http://schemas.openxmlformats.org/officeDocument/2006/relationships/image" Target="../media/image62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5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56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16.png"/><Relationship Id="rId7" Type="http://schemas.openxmlformats.org/officeDocument/2006/relationships/image" Target="../media/image59.png"/><Relationship Id="rId12" Type="http://schemas.openxmlformats.org/officeDocument/2006/relationships/image" Target="../media/image6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11" Type="http://schemas.openxmlformats.org/officeDocument/2006/relationships/image" Target="../media/image65.png"/><Relationship Id="rId5" Type="http://schemas.openxmlformats.org/officeDocument/2006/relationships/image" Target="../media/image22.png"/><Relationship Id="rId10" Type="http://schemas.openxmlformats.org/officeDocument/2006/relationships/image" Target="../media/image30.png"/><Relationship Id="rId4" Type="http://schemas.openxmlformats.org/officeDocument/2006/relationships/image" Target="../media/image17.png"/><Relationship Id="rId9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67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60.png"/><Relationship Id="rId18" Type="http://schemas.openxmlformats.org/officeDocument/2006/relationships/image" Target="../media/image30.png"/><Relationship Id="rId3" Type="http://schemas.openxmlformats.org/officeDocument/2006/relationships/image" Target="../media/image16.png"/><Relationship Id="rId7" Type="http://schemas.openxmlformats.org/officeDocument/2006/relationships/image" Target="../media/image25.png"/><Relationship Id="rId17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2.png"/><Relationship Id="rId15" Type="http://schemas.openxmlformats.org/officeDocument/2006/relationships/image" Target="../media/image61.png"/><Relationship Id="rId10" Type="http://schemas.openxmlformats.org/officeDocument/2006/relationships/customXml" Target="../ink/ink1.xml"/><Relationship Id="rId4" Type="http://schemas.openxmlformats.org/officeDocument/2006/relationships/image" Target="../media/image17.png"/><Relationship Id="rId9" Type="http://schemas.openxmlformats.org/officeDocument/2006/relationships/image" Target="../media/image27.png"/><Relationship Id="rId14" Type="http://schemas.openxmlformats.org/officeDocument/2006/relationships/customXml" Target="../ink/ink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28.png"/><Relationship Id="rId3" Type="http://schemas.openxmlformats.org/officeDocument/2006/relationships/image" Target="../media/image16.png"/><Relationship Id="rId7" Type="http://schemas.openxmlformats.org/officeDocument/2006/relationships/image" Target="../media/image26.png"/><Relationship Id="rId12" Type="http://schemas.openxmlformats.org/officeDocument/2006/relationships/image" Target="../media/image6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2.png"/><Relationship Id="rId15" Type="http://schemas.openxmlformats.org/officeDocument/2006/relationships/image" Target="../media/image30.png"/><Relationship Id="rId4" Type="http://schemas.openxmlformats.org/officeDocument/2006/relationships/image" Target="../media/image17.png"/><Relationship Id="rId9" Type="http://schemas.openxmlformats.org/officeDocument/2006/relationships/customXml" Target="../ink/ink3.xml"/><Relationship Id="rId1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6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2.png"/><Relationship Id="rId10" Type="http://schemas.openxmlformats.org/officeDocument/2006/relationships/image" Target="../media/image30.png"/><Relationship Id="rId4" Type="http://schemas.openxmlformats.org/officeDocument/2006/relationships/image" Target="../media/image17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6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39.png"/><Relationship Id="rId3" Type="http://schemas.openxmlformats.org/officeDocument/2006/relationships/image" Target="../media/image33.png"/><Relationship Id="rId7" Type="http://schemas.openxmlformats.org/officeDocument/2006/relationships/image" Target="../media/image17.pn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37.png"/><Relationship Id="rId5" Type="http://schemas.microsoft.com/office/2007/relationships/hdphoto" Target="../media/hdphoto2.wdp"/><Relationship Id="rId10" Type="http://schemas.openxmlformats.org/officeDocument/2006/relationships/image" Target="../media/image36.png"/><Relationship Id="rId4" Type="http://schemas.openxmlformats.org/officeDocument/2006/relationships/image" Target="../media/image34.png"/><Relationship Id="rId9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6E2369F6-D775-70AF-3D39-A403FFE35FA3}"/>
              </a:ext>
            </a:extLst>
          </p:cNvPr>
          <p:cNvSpPr/>
          <p:nvPr/>
        </p:nvSpPr>
        <p:spPr>
          <a:xfrm>
            <a:off x="0" y="-419100"/>
            <a:ext cx="18288000" cy="10706100"/>
          </a:xfrm>
          <a:prstGeom prst="rect">
            <a:avLst/>
          </a:prstGeom>
          <a:solidFill>
            <a:srgbClr val="4DD3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84D571-13F5-44CB-94FE-A063A3027F54}"/>
              </a:ext>
            </a:extLst>
          </p:cNvPr>
          <p:cNvSpPr txBox="1"/>
          <p:nvPr/>
        </p:nvSpPr>
        <p:spPr>
          <a:xfrm>
            <a:off x="2347471" y="1228032"/>
            <a:ext cx="523273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8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고마워</a:t>
            </a:r>
            <a:r>
              <a:rPr lang="en-US" altLang="ko-KR" sz="138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,</a:t>
            </a:r>
            <a:endParaRPr lang="ko-KR" altLang="en-US" sz="115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5FF0EC-0B25-3A6A-2A9D-F08ED7EAA848}"/>
              </a:ext>
            </a:extLst>
          </p:cNvPr>
          <p:cNvSpPr txBox="1"/>
          <p:nvPr/>
        </p:nvSpPr>
        <p:spPr>
          <a:xfrm>
            <a:off x="4277540" y="3366285"/>
            <a:ext cx="523273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800" dirty="0" err="1">
                <a:solidFill>
                  <a:srgbClr val="FFEA7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부들북</a:t>
            </a:r>
            <a:endParaRPr lang="ko-KR" altLang="en-US" sz="11500" dirty="0">
              <a:solidFill>
                <a:srgbClr val="FFEA73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grpSp>
        <p:nvGrpSpPr>
          <p:cNvPr id="35" name="그룹 1005">
            <a:extLst>
              <a:ext uri="{FF2B5EF4-FFF2-40B4-BE49-F238E27FC236}">
                <a16:creationId xmlns:a16="http://schemas.microsoft.com/office/drawing/2014/main" id="{3D9F80A8-2384-269A-E56D-65730C40612E}"/>
              </a:ext>
            </a:extLst>
          </p:cNvPr>
          <p:cNvGrpSpPr/>
          <p:nvPr/>
        </p:nvGrpSpPr>
        <p:grpSpPr>
          <a:xfrm flipV="1">
            <a:off x="11005921" y="7124700"/>
            <a:ext cx="7391400" cy="2886965"/>
            <a:chOff x="3948862" y="4692853"/>
            <a:chExt cx="2513680" cy="2134171"/>
          </a:xfrm>
        </p:grpSpPr>
        <p:pic>
          <p:nvPicPr>
            <p:cNvPr id="36" name="Object 15">
              <a:extLst>
                <a:ext uri="{FF2B5EF4-FFF2-40B4-BE49-F238E27FC236}">
                  <a16:creationId xmlns:a16="http://schemas.microsoft.com/office/drawing/2014/main" id="{1DA1094C-E2C1-40EC-095F-DFCE5EAFFE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48862" y="4692853"/>
              <a:ext cx="2513680" cy="2134171"/>
            </a:xfrm>
            <a:prstGeom prst="rect">
              <a:avLst/>
            </a:prstGeom>
          </p:spPr>
        </p:pic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E74C870F-6E95-F3BC-CC03-F65534221CA6}"/>
              </a:ext>
            </a:extLst>
          </p:cNvPr>
          <p:cNvSpPr txBox="1"/>
          <p:nvPr/>
        </p:nvSpPr>
        <p:spPr>
          <a:xfrm>
            <a:off x="10668000" y="8237675"/>
            <a:ext cx="7391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rgbClr val="FF0000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제목</a:t>
            </a:r>
            <a:r>
              <a:rPr lang="ko-KR" altLang="en-US" sz="4000" dirty="0">
                <a:latin typeface="공체 Bold" panose="00000800000000000000" pitchFamily="2" charset="-127"/>
                <a:ea typeface="공체 Bold" panose="00000800000000000000" pitchFamily="2" charset="-127"/>
              </a:rPr>
              <a:t>과 </a:t>
            </a:r>
            <a:r>
              <a:rPr lang="ko-KR" altLang="en-US" sz="4000" dirty="0">
                <a:solidFill>
                  <a:srgbClr val="FF0000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미리보기</a:t>
            </a:r>
            <a:r>
              <a:rPr lang="ko-KR" altLang="en-US" sz="4000" dirty="0">
                <a:latin typeface="공체 Bold" panose="00000800000000000000" pitchFamily="2" charset="-127"/>
                <a:ea typeface="공체 Bold" panose="00000800000000000000" pitchFamily="2" charset="-127"/>
              </a:rPr>
              <a:t>를 활용한 </a:t>
            </a:r>
            <a:endParaRPr lang="en-US" altLang="ko-KR" sz="4000" dirty="0">
              <a:latin typeface="공체 Bold" panose="00000800000000000000" pitchFamily="2" charset="-127"/>
              <a:ea typeface="공체 Bold" panose="00000800000000000000" pitchFamily="2" charset="-127"/>
            </a:endParaRPr>
          </a:p>
          <a:p>
            <a:pPr algn="ctr"/>
            <a:r>
              <a:rPr lang="ko-KR" altLang="en-US" sz="4000" dirty="0">
                <a:solidFill>
                  <a:srgbClr val="0070C0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맞춤형 소설 추천 시스템 </a:t>
            </a:r>
          </a:p>
        </p:txBody>
      </p:sp>
      <p:pic>
        <p:nvPicPr>
          <p:cNvPr id="4" name="Picture 2" descr="남성, 성인, 실업가, 노트북, 일하고있는, 책상, 엄지손가락, 사람">
            <a:extLst>
              <a:ext uri="{FF2B5EF4-FFF2-40B4-BE49-F238E27FC236}">
                <a16:creationId xmlns:a16="http://schemas.microsoft.com/office/drawing/2014/main" id="{C4E8269E-89BB-0435-9AE3-197C41562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862" y="3727331"/>
            <a:ext cx="48006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Ebook design. Premium Vector">
            <a:extLst>
              <a:ext uri="{FF2B5EF4-FFF2-40B4-BE49-F238E27FC236}">
                <a16:creationId xmlns:a16="http://schemas.microsoft.com/office/drawing/2014/main" id="{BED7D656-57B3-AA69-B00D-7D2078D8E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DEDEE0"/>
              </a:clrFrom>
              <a:clrTo>
                <a:srgbClr val="DEDEE0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7827" y1="11981" x2="63578" y2="11821"/>
                        <a14:foregroundMark x1="63578" y1="11821" x2="68850" y2="12620"/>
                        <a14:foregroundMark x1="68850" y1="12620" x2="73003" y2="17412"/>
                        <a14:foregroundMark x1="73642" y1="16773" x2="79712" y2="17412"/>
                        <a14:foregroundMark x1="73163" y1="15974" x2="74441" y2="17252"/>
                        <a14:foregroundMark x1="72364" y1="16613" x2="73163" y2="16134"/>
                        <a14:foregroundMark x1="72045" y1="14377" x2="75559" y2="17891"/>
                        <a14:foregroundMark x1="71246" y1="17572" x2="76038" y2="16294"/>
                        <a14:backgroundMark x1="20767" y1="5431" x2="20767" y2="54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3181" y="412284"/>
            <a:ext cx="7204454" cy="7204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YES24">
            <a:extLst>
              <a:ext uri="{FF2B5EF4-FFF2-40B4-BE49-F238E27FC236}">
                <a16:creationId xmlns:a16="http://schemas.microsoft.com/office/drawing/2014/main" id="{F12AE73C-FCF7-5FF0-99CC-C66105A309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28" b="26360"/>
          <a:stretch/>
        </p:blipFill>
        <p:spPr bwMode="auto">
          <a:xfrm>
            <a:off x="11629292" y="2221086"/>
            <a:ext cx="2010508" cy="123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B18C0C-9299-D3C0-BE75-C83C8B2ABF08}"/>
              </a:ext>
            </a:extLst>
          </p:cNvPr>
          <p:cNvSpPr txBox="1"/>
          <p:nvPr/>
        </p:nvSpPr>
        <p:spPr>
          <a:xfrm>
            <a:off x="4126252" y="5300079"/>
            <a:ext cx="523273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8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서비스</a:t>
            </a:r>
            <a:r>
              <a:rPr lang="en-US" altLang="ko-KR" sz="138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.</a:t>
            </a:r>
            <a:endParaRPr lang="ko-KR" altLang="en-US" sz="115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A188642-1FAD-E642-7390-F60BC54411ED}"/>
              </a:ext>
            </a:extLst>
          </p:cNvPr>
          <p:cNvSpPr txBox="1"/>
          <p:nvPr/>
        </p:nvSpPr>
        <p:spPr>
          <a:xfrm>
            <a:off x="-2214407" y="9475226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부들부들 조</a:t>
            </a:r>
          </a:p>
        </p:txBody>
      </p:sp>
      <p:pic>
        <p:nvPicPr>
          <p:cNvPr id="42" name="Picture 4" descr="YES24">
            <a:extLst>
              <a:ext uri="{FF2B5EF4-FFF2-40B4-BE49-F238E27FC236}">
                <a16:creationId xmlns:a16="http://schemas.microsoft.com/office/drawing/2014/main" id="{AF5573C1-50F2-F3E7-00DA-57DF28E3D0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28" b="26360"/>
          <a:stretch/>
        </p:blipFill>
        <p:spPr bwMode="auto">
          <a:xfrm>
            <a:off x="11629292" y="3563515"/>
            <a:ext cx="2010508" cy="1233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6898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841CED-2767-A492-700F-5FF596D9E7CB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서비스 도식화 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6ADCB28-F02B-6F3C-4BA3-79C3CD993A60}"/>
              </a:ext>
            </a:extLst>
          </p:cNvPr>
          <p:cNvCxnSpPr>
            <a:cxnSpLocks/>
          </p:cNvCxnSpPr>
          <p:nvPr/>
        </p:nvCxnSpPr>
        <p:spPr>
          <a:xfrm>
            <a:off x="7350620" y="4076700"/>
            <a:ext cx="0" cy="569168"/>
          </a:xfrm>
          <a:prstGeom prst="straightConnector1">
            <a:avLst/>
          </a:prstGeom>
          <a:ln w="76200">
            <a:solidFill>
              <a:srgbClr val="6F98E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AA5C01A-17EC-20A7-8EC7-B4534DBA03BD}"/>
              </a:ext>
            </a:extLst>
          </p:cNvPr>
          <p:cNvSpPr/>
          <p:nvPr/>
        </p:nvSpPr>
        <p:spPr>
          <a:xfrm>
            <a:off x="5105019" y="1685604"/>
            <a:ext cx="4624820" cy="2266142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5F8D8-F3B8-9EE1-85AD-7633E40E3CB5}"/>
              </a:ext>
            </a:extLst>
          </p:cNvPr>
          <p:cNvSpPr txBox="1"/>
          <p:nvPr/>
        </p:nvSpPr>
        <p:spPr>
          <a:xfrm>
            <a:off x="4515876" y="1968739"/>
            <a:ext cx="5702565" cy="2068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YES24 </a:t>
            </a:r>
            <a:r>
              <a:rPr kumimoji="0" lang="en-US" altLang="ko-KR" sz="24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ebook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소설 카테고리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베스트 셀러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+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월별 베스트 셀러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제목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,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미리보기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텍스트 데이터 수집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Json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으로 저장</a:t>
            </a:r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438DF7-EC2E-5255-1593-483FB26F6216}"/>
              </a:ext>
            </a:extLst>
          </p:cNvPr>
          <p:cNvSpPr txBox="1"/>
          <p:nvPr/>
        </p:nvSpPr>
        <p:spPr>
          <a:xfrm>
            <a:off x="5664829" y="1046780"/>
            <a:ext cx="35052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2040204020203" pitchFamily="50" charset="-127"/>
              </a:rPr>
              <a:t>텍스트 데이터 수집</a:t>
            </a: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uLnTx/>
              <a:uFillTx/>
              <a:latin typeface="공체 Bold" panose="00000800000000000000" pitchFamily="2" charset="-127"/>
              <a:ea typeface="공체 Bold" panose="00000800000000000000" pitchFamily="2" charset="-127"/>
              <a:cs typeface="Malgun Gothic Semilight" panose="020B0502040204020203" pitchFamily="50" charset="-127"/>
            </a:endParaRPr>
          </a:p>
          <a:p>
            <a:endParaRPr lang="ko-KR" altLang="en-US" sz="2000" dirty="0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2B649A8-3CFB-89F2-E40A-06598AB76897}"/>
              </a:ext>
            </a:extLst>
          </p:cNvPr>
          <p:cNvSpPr/>
          <p:nvPr/>
        </p:nvSpPr>
        <p:spPr>
          <a:xfrm>
            <a:off x="5105019" y="5305689"/>
            <a:ext cx="4624820" cy="2266142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3A8CAC9-EC29-3FB7-16C6-C6075041135E}"/>
              </a:ext>
            </a:extLst>
          </p:cNvPr>
          <p:cNvSpPr txBox="1"/>
          <p:nvPr/>
        </p:nvSpPr>
        <p:spPr>
          <a:xfrm>
            <a:off x="5646211" y="4686300"/>
            <a:ext cx="3505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2040204020203" pitchFamily="50" charset="-127"/>
              </a:rPr>
              <a:t>데이터셋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2040204020203" pitchFamily="50" charset="-127"/>
              </a:rPr>
              <a:t>전처리</a:t>
            </a:r>
            <a:endParaRPr lang="ko-KR" altLang="en-US" sz="2000" dirty="0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52ECB411-7DA5-3BD4-6132-9A873716A674}"/>
              </a:ext>
            </a:extLst>
          </p:cNvPr>
          <p:cNvCxnSpPr>
            <a:cxnSpLocks/>
          </p:cNvCxnSpPr>
          <p:nvPr/>
        </p:nvCxnSpPr>
        <p:spPr>
          <a:xfrm>
            <a:off x="7350620" y="7734300"/>
            <a:ext cx="0" cy="569168"/>
          </a:xfrm>
          <a:prstGeom prst="straightConnector1">
            <a:avLst/>
          </a:prstGeom>
          <a:ln w="76200">
            <a:solidFill>
              <a:srgbClr val="6F98E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589C0FA6-F4C5-F43C-8704-6DFD6386764B}"/>
              </a:ext>
            </a:extLst>
          </p:cNvPr>
          <p:cNvSpPr/>
          <p:nvPr/>
        </p:nvSpPr>
        <p:spPr>
          <a:xfrm>
            <a:off x="5105019" y="8973632"/>
            <a:ext cx="4624820" cy="894268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DF2194D-7AF1-C530-5391-F5D54E8221B0}"/>
              </a:ext>
            </a:extLst>
          </p:cNvPr>
          <p:cNvSpPr txBox="1"/>
          <p:nvPr/>
        </p:nvSpPr>
        <p:spPr>
          <a:xfrm>
            <a:off x="5646211" y="8386868"/>
            <a:ext cx="3505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2040204020203" pitchFamily="50" charset="-127"/>
              </a:rPr>
              <a:t>형태소 분석기</a:t>
            </a:r>
            <a:endParaRPr lang="ko-KR" altLang="en-US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FEE4B8-5405-97D9-8C67-F56A65B2620C}"/>
              </a:ext>
            </a:extLst>
          </p:cNvPr>
          <p:cNvSpPr txBox="1"/>
          <p:nvPr/>
        </p:nvSpPr>
        <p:spPr>
          <a:xfrm>
            <a:off x="5318965" y="5466169"/>
            <a:ext cx="4460851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"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결측치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 제거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"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"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정규 표현식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"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 </a:t>
            </a:r>
            <a:r>
              <a:rPr lang="en-US" altLang="ko-KR" sz="24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 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1000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자 미만 데이터 제거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endParaRPr lang="en-US" altLang="ko-KR" sz="1400" dirty="0"/>
          </a:p>
          <a:p>
            <a:endParaRPr lang="ko-KR" altLang="en-US" sz="1400" dirty="0"/>
          </a:p>
        </p:txBody>
      </p:sp>
      <p:sp>
        <p:nvSpPr>
          <p:cNvPr id="46" name="화살표: 아래쪽 45">
            <a:extLst>
              <a:ext uri="{FF2B5EF4-FFF2-40B4-BE49-F238E27FC236}">
                <a16:creationId xmlns:a16="http://schemas.microsoft.com/office/drawing/2014/main" id="{880A6602-3DF6-DE90-0F05-C8D400BB4240}"/>
              </a:ext>
            </a:extLst>
          </p:cNvPr>
          <p:cNvSpPr/>
          <p:nvPr/>
        </p:nvSpPr>
        <p:spPr>
          <a:xfrm>
            <a:off x="15740985" y="2379028"/>
            <a:ext cx="2158373" cy="6116040"/>
          </a:xfrm>
          <a:prstGeom prst="downArrow">
            <a:avLst/>
          </a:prstGeom>
          <a:solidFill>
            <a:srgbClr val="00B0F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noFill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F037158-B8AC-B9AC-14E4-9E28FCA9F0A2}"/>
              </a:ext>
            </a:extLst>
          </p:cNvPr>
          <p:cNvSpPr txBox="1"/>
          <p:nvPr/>
        </p:nvSpPr>
        <p:spPr>
          <a:xfrm>
            <a:off x="15903636" y="3780970"/>
            <a:ext cx="1833066" cy="969496"/>
          </a:xfrm>
          <a:prstGeom prst="rect">
            <a:avLst/>
          </a:prstGeom>
          <a:noFill/>
          <a:ln w="5715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850" dirty="0"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TF-IDF </a:t>
            </a:r>
          </a:p>
          <a:p>
            <a:pPr algn="ctr"/>
            <a:r>
              <a:rPr lang="en-US" altLang="ko-KR" sz="2850" dirty="0"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Doc2Vec</a:t>
            </a:r>
            <a:endParaRPr lang="ko-KR" altLang="en-US" sz="2850" dirty="0"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8B905E4-F695-9825-A3AC-97C54A9F987D}"/>
              </a:ext>
            </a:extLst>
          </p:cNvPr>
          <p:cNvSpPr txBox="1"/>
          <p:nvPr/>
        </p:nvSpPr>
        <p:spPr>
          <a:xfrm>
            <a:off x="15672259" y="5437048"/>
            <a:ext cx="2295821" cy="969496"/>
          </a:xfrm>
          <a:prstGeom prst="rect">
            <a:avLst/>
          </a:prstGeom>
          <a:noFill/>
          <a:ln w="5715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850" dirty="0"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코사인 유사도</a:t>
            </a:r>
            <a:endParaRPr lang="en-US" altLang="ko-KR" sz="2850" dirty="0"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algn="ctr"/>
            <a:r>
              <a:rPr lang="ko-KR" altLang="en-US" sz="2850" dirty="0"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계산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9B55B9-4916-2437-B56B-121BFBE09D48}"/>
              </a:ext>
            </a:extLst>
          </p:cNvPr>
          <p:cNvSpPr txBox="1"/>
          <p:nvPr/>
        </p:nvSpPr>
        <p:spPr>
          <a:xfrm>
            <a:off x="16008890" y="2619209"/>
            <a:ext cx="1622560" cy="530915"/>
          </a:xfrm>
          <a:prstGeom prst="rect">
            <a:avLst/>
          </a:prstGeom>
          <a:noFill/>
          <a:ln w="5715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850" dirty="0"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도서 검색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E921AC5-4435-99B6-8F1A-852E8722E8E0}"/>
              </a:ext>
            </a:extLst>
          </p:cNvPr>
          <p:cNvSpPr txBox="1"/>
          <p:nvPr/>
        </p:nvSpPr>
        <p:spPr>
          <a:xfrm>
            <a:off x="15453362" y="6837234"/>
            <a:ext cx="2759089" cy="969496"/>
          </a:xfrm>
          <a:prstGeom prst="rect">
            <a:avLst/>
          </a:prstGeom>
          <a:noFill/>
          <a:ln w="5715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850" dirty="0"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유사도 상위 </a:t>
            </a:r>
            <a:r>
              <a:rPr lang="en-US" altLang="ko-KR" sz="2850" dirty="0"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10</a:t>
            </a:r>
            <a:r>
              <a:rPr lang="ko-KR" altLang="en-US" sz="2850" dirty="0"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개</a:t>
            </a:r>
            <a:endParaRPr lang="en-US" altLang="ko-KR" sz="2850" dirty="0"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algn="ctr"/>
            <a:r>
              <a:rPr lang="ko-KR" altLang="en-US" sz="2850" dirty="0"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도서 추천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CF9090E-F10C-1174-4B82-15DD378FF453}"/>
              </a:ext>
            </a:extLst>
          </p:cNvPr>
          <p:cNvSpPr txBox="1"/>
          <p:nvPr/>
        </p:nvSpPr>
        <p:spPr>
          <a:xfrm>
            <a:off x="5639630" y="9131988"/>
            <a:ext cx="446085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latin typeface="공체 Light" panose="00000300000000000000" pitchFamily="2" charset="-127"/>
                <a:ea typeface="공체 Light" panose="00000300000000000000" pitchFamily="2" charset="-127"/>
              </a:rPr>
              <a:t>Okt</a:t>
            </a:r>
            <a:r>
              <a:rPr lang="en-US" altLang="ko-KR" sz="3600" dirty="0">
                <a:latin typeface="공체 Light" panose="00000300000000000000" pitchFamily="2" charset="-127"/>
                <a:ea typeface="공체 Light" panose="00000300000000000000" pitchFamily="2" charset="-127"/>
              </a:rPr>
              <a:t>   /   </a:t>
            </a:r>
            <a:r>
              <a:rPr lang="en-US" altLang="ko-KR" sz="3600" dirty="0" err="1">
                <a:latin typeface="공체 Light" panose="00000300000000000000" pitchFamily="2" charset="-127"/>
                <a:ea typeface="공체 Light" panose="00000300000000000000" pitchFamily="2" charset="-127"/>
              </a:rPr>
              <a:t>Mecab</a:t>
            </a:r>
            <a:endParaRPr lang="en-US" altLang="ko-KR" sz="36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endParaRPr lang="ko-KR" altLang="en-US" sz="1400" dirty="0"/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F91B5F11-8C5B-5837-29D4-B6A102E3A938}"/>
              </a:ext>
            </a:extLst>
          </p:cNvPr>
          <p:cNvCxnSpPr>
            <a:cxnSpLocks/>
          </p:cNvCxnSpPr>
          <p:nvPr/>
        </p:nvCxnSpPr>
        <p:spPr>
          <a:xfrm flipV="1">
            <a:off x="9688149" y="2787329"/>
            <a:ext cx="1358835" cy="6160093"/>
          </a:xfrm>
          <a:prstGeom prst="straightConnector1">
            <a:avLst/>
          </a:prstGeom>
          <a:ln w="76200">
            <a:solidFill>
              <a:srgbClr val="6F98E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EA07B18E-6422-F798-978B-8CC8B0EBB88F}"/>
              </a:ext>
            </a:extLst>
          </p:cNvPr>
          <p:cNvSpPr/>
          <p:nvPr/>
        </p:nvSpPr>
        <p:spPr>
          <a:xfrm>
            <a:off x="10991640" y="1462279"/>
            <a:ext cx="4436252" cy="1325050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0525666-7090-D20A-2BFF-974A97B09E89}"/>
              </a:ext>
            </a:extLst>
          </p:cNvPr>
          <p:cNvSpPr txBox="1"/>
          <p:nvPr/>
        </p:nvSpPr>
        <p:spPr>
          <a:xfrm>
            <a:off x="11032183" y="1715313"/>
            <a:ext cx="613638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TF-IDF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 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빈도수 기반 단어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-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문서 행렬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Doc2Vec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 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문장 수준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임베딩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endParaRPr lang="ko-KR" altLang="en-US" sz="14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8B08772-E73D-B7BD-0A8D-336E09F3BE77}"/>
              </a:ext>
            </a:extLst>
          </p:cNvPr>
          <p:cNvSpPr txBox="1"/>
          <p:nvPr/>
        </p:nvSpPr>
        <p:spPr>
          <a:xfrm>
            <a:off x="11232888" y="876300"/>
            <a:ext cx="36286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2040204020203" pitchFamily="50" charset="-127"/>
              </a:rPr>
              <a:t>한국어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2040204020203" pitchFamily="50" charset="-127"/>
              </a:rPr>
              <a:t>임베딩</a:t>
            </a:r>
            <a:endParaRPr lang="ko-KR" altLang="en-US" sz="2000" dirty="0"/>
          </a:p>
        </p:txBody>
      </p:sp>
      <p:sp>
        <p:nvSpPr>
          <p:cNvPr id="65" name="원호 64">
            <a:extLst>
              <a:ext uri="{FF2B5EF4-FFF2-40B4-BE49-F238E27FC236}">
                <a16:creationId xmlns:a16="http://schemas.microsoft.com/office/drawing/2014/main" id="{0C00C205-D5C6-B975-0985-B4E3F70B0AF4}"/>
              </a:ext>
            </a:extLst>
          </p:cNvPr>
          <p:cNvSpPr/>
          <p:nvPr/>
        </p:nvSpPr>
        <p:spPr>
          <a:xfrm rot="672253">
            <a:off x="11703398" y="2458183"/>
            <a:ext cx="895737" cy="825761"/>
          </a:xfrm>
          <a:prstGeom prst="arc">
            <a:avLst>
              <a:gd name="adj1" fmla="val 3802804"/>
              <a:gd name="adj2" fmla="val 10770422"/>
            </a:avLst>
          </a:prstGeom>
          <a:ln w="57150">
            <a:solidFill>
              <a:srgbClr val="6F98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+mj-lt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62AD4C8C-BAF8-69B5-4062-BB99081C5909}"/>
              </a:ext>
            </a:extLst>
          </p:cNvPr>
          <p:cNvSpPr/>
          <p:nvPr/>
        </p:nvSpPr>
        <p:spPr>
          <a:xfrm>
            <a:off x="12260845" y="2990927"/>
            <a:ext cx="2158372" cy="1085773"/>
          </a:xfrm>
          <a:prstGeom prst="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06061DD-0BA2-EBD5-2AC8-8A6322BCE793}"/>
              </a:ext>
            </a:extLst>
          </p:cNvPr>
          <p:cNvSpPr txBox="1"/>
          <p:nvPr/>
        </p:nvSpPr>
        <p:spPr>
          <a:xfrm>
            <a:off x="12227760" y="3188132"/>
            <a:ext cx="613638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Cosine similarity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기반 유사도 평가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600" dirty="0"/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519C084F-E663-BBDB-149D-0A15A2D9D6C0}"/>
              </a:ext>
            </a:extLst>
          </p:cNvPr>
          <p:cNvCxnSpPr>
            <a:cxnSpLocks/>
          </p:cNvCxnSpPr>
          <p:nvPr/>
        </p:nvCxnSpPr>
        <p:spPr>
          <a:xfrm>
            <a:off x="13335000" y="4076700"/>
            <a:ext cx="0" cy="569168"/>
          </a:xfrm>
          <a:prstGeom prst="straightConnector1">
            <a:avLst/>
          </a:prstGeom>
          <a:ln w="76200">
            <a:solidFill>
              <a:srgbClr val="6F98E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39B708E2-EFA8-3BC8-15E0-4856A99BB8CB}"/>
              </a:ext>
            </a:extLst>
          </p:cNvPr>
          <p:cNvSpPr txBox="1"/>
          <p:nvPr/>
        </p:nvSpPr>
        <p:spPr>
          <a:xfrm>
            <a:off x="10108373" y="4833045"/>
            <a:ext cx="61363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도서 제목을 입력하면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입력한 도서와 유사한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상위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10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개 도서의 제목이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추천되는 알고리즘 구현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400" dirty="0"/>
          </a:p>
        </p:txBody>
      </p:sp>
      <p:sp>
        <p:nvSpPr>
          <p:cNvPr id="71" name="원호 70">
            <a:extLst>
              <a:ext uri="{FF2B5EF4-FFF2-40B4-BE49-F238E27FC236}">
                <a16:creationId xmlns:a16="http://schemas.microsoft.com/office/drawing/2014/main" id="{E271CCC4-9F2E-0A5C-5030-8213896A1022}"/>
              </a:ext>
            </a:extLst>
          </p:cNvPr>
          <p:cNvSpPr/>
          <p:nvPr/>
        </p:nvSpPr>
        <p:spPr>
          <a:xfrm rot="672253">
            <a:off x="11949335" y="6598768"/>
            <a:ext cx="918623" cy="609393"/>
          </a:xfrm>
          <a:prstGeom prst="arc">
            <a:avLst>
              <a:gd name="adj1" fmla="val 5364685"/>
              <a:gd name="adj2" fmla="val 10770422"/>
            </a:avLst>
          </a:prstGeom>
          <a:ln w="57150">
            <a:solidFill>
              <a:srgbClr val="6F98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+mj-lt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42EBE84-1BEF-B3C4-3947-ED8F299B7461}"/>
              </a:ext>
            </a:extLst>
          </p:cNvPr>
          <p:cNvSpPr/>
          <p:nvPr/>
        </p:nvSpPr>
        <p:spPr>
          <a:xfrm>
            <a:off x="12395828" y="7181927"/>
            <a:ext cx="2158372" cy="1085773"/>
          </a:xfrm>
          <a:prstGeom prst="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8AE70BB-9D44-803D-F53E-7C161B0DB159}"/>
              </a:ext>
            </a:extLst>
          </p:cNvPr>
          <p:cNvSpPr txBox="1"/>
          <p:nvPr/>
        </p:nvSpPr>
        <p:spPr>
          <a:xfrm>
            <a:off x="10399020" y="7342882"/>
            <a:ext cx="61363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Streamlit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을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통한 웹 구현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600" dirty="0"/>
          </a:p>
        </p:txBody>
      </p:sp>
      <p:sp>
        <p:nvSpPr>
          <p:cNvPr id="74" name="원호 73">
            <a:extLst>
              <a:ext uri="{FF2B5EF4-FFF2-40B4-BE49-F238E27FC236}">
                <a16:creationId xmlns:a16="http://schemas.microsoft.com/office/drawing/2014/main" id="{60E39A28-C7B9-D79B-7152-8C928BC1EE29}"/>
              </a:ext>
            </a:extLst>
          </p:cNvPr>
          <p:cNvSpPr/>
          <p:nvPr/>
        </p:nvSpPr>
        <p:spPr>
          <a:xfrm rot="9221867">
            <a:off x="9661030" y="9103130"/>
            <a:ext cx="895737" cy="825761"/>
          </a:xfrm>
          <a:prstGeom prst="arc">
            <a:avLst/>
          </a:prstGeom>
          <a:ln w="57150">
            <a:solidFill>
              <a:srgbClr val="6F98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+mj-lt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F62434B-66E8-852E-8E8D-4397367C202A}"/>
              </a:ext>
            </a:extLst>
          </p:cNvPr>
          <p:cNvSpPr/>
          <p:nvPr/>
        </p:nvSpPr>
        <p:spPr>
          <a:xfrm>
            <a:off x="10287000" y="9054222"/>
            <a:ext cx="2158372" cy="1085773"/>
          </a:xfrm>
          <a:prstGeom prst="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7BED052-F0C1-EFE0-3229-1CE6B9E575C0}"/>
              </a:ext>
            </a:extLst>
          </p:cNvPr>
          <p:cNvSpPr txBox="1"/>
          <p:nvPr/>
        </p:nvSpPr>
        <p:spPr>
          <a:xfrm>
            <a:off x="9601200" y="9087768"/>
            <a:ext cx="3505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2040204020203" pitchFamily="50" charset="-127"/>
              </a:rPr>
              <a:t>연산속도</a:t>
            </a:r>
            <a:endParaRPr lang="ko-KR" altLang="en-US" sz="20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C3ABCE2-9D0E-E8E6-FC2B-5ACCDE88EAC1}"/>
              </a:ext>
            </a:extLst>
          </p:cNvPr>
          <p:cNvSpPr txBox="1"/>
          <p:nvPr/>
        </p:nvSpPr>
        <p:spPr>
          <a:xfrm>
            <a:off x="10302096" y="9669100"/>
            <a:ext cx="2164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Okt</a:t>
            </a:r>
            <a:r>
              <a:rPr kumimoji="0" lang="ko-KR" alt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 </a:t>
            </a:r>
            <a:r>
              <a:rPr kumimoji="0" lang="en-US" altLang="ko-KR" sz="240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&lt;&lt;&lt;</a:t>
            </a:r>
            <a:r>
              <a:rPr kumimoji="0" lang="en-US" altLang="ko-KR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 </a:t>
            </a:r>
            <a:r>
              <a:rPr kumimoji="0" lang="en-US" altLang="ko-KR" sz="24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2040204020203" pitchFamily="50" charset="-127"/>
              </a:rPr>
              <a:t>Mecab</a:t>
            </a:r>
            <a:endParaRPr kumimoji="0" lang="en-US" altLang="ko-KR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2040204020203" pitchFamily="50" charset="-127"/>
            </a:endParaRPr>
          </a:p>
          <a:p>
            <a:endParaRPr lang="ko-KR" altLang="en-US" sz="2400" dirty="0"/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6F25FF48-2896-C030-8CA9-36B22CF3AE33}"/>
              </a:ext>
            </a:extLst>
          </p:cNvPr>
          <p:cNvSpPr/>
          <p:nvPr/>
        </p:nvSpPr>
        <p:spPr>
          <a:xfrm>
            <a:off x="10937686" y="4599396"/>
            <a:ext cx="4624820" cy="2220504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68229F-19CC-B747-C1E9-F27F6D453A2E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데이터 수집 </a:t>
            </a: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1818320B-1019-0212-0993-804AE53858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540" y="876300"/>
            <a:ext cx="10651460" cy="65307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C048D2E-11C7-E253-BB94-1F0A57C178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851" y="7658100"/>
            <a:ext cx="11101962" cy="233688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14530D6-ADB7-06E8-E23F-EDE414155BE7}"/>
              </a:ext>
            </a:extLst>
          </p:cNvPr>
          <p:cNvSpPr txBox="1"/>
          <p:nvPr/>
        </p:nvSpPr>
        <p:spPr>
          <a:xfrm>
            <a:off x="13716000" y="2879249"/>
            <a:ext cx="4072131" cy="175432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공체 Light" panose="00000300000000000000" pitchFamily="2" charset="-127"/>
                <a:ea typeface="공체 Light" panose="00000300000000000000" pitchFamily="2" charset="-127"/>
              </a:rPr>
              <a:t>YES24 E-book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공체 Light" panose="00000300000000000000" pitchFamily="2" charset="-127"/>
                <a:ea typeface="공체 Light" panose="00000300000000000000" pitchFamily="2" charset="-127"/>
              </a:rPr>
              <a:t>‘</a:t>
            </a:r>
            <a:r>
              <a:rPr lang="ko-KR" altLang="en-US" sz="3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공체 Light" panose="00000300000000000000" pitchFamily="2" charset="-127"/>
                <a:ea typeface="공체 Light" panose="00000300000000000000" pitchFamily="2" charset="-127"/>
              </a:rPr>
              <a:t>책 제목</a:t>
            </a:r>
            <a:r>
              <a:rPr lang="en-US" altLang="ko-KR" sz="3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공체 Light" panose="00000300000000000000" pitchFamily="2" charset="-127"/>
                <a:ea typeface="공체 Light" panose="00000300000000000000" pitchFamily="2" charset="-127"/>
              </a:rPr>
              <a:t>’, ‘</a:t>
            </a:r>
            <a:r>
              <a:rPr lang="ko-KR" altLang="en-US" sz="3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공체 Light" panose="00000300000000000000" pitchFamily="2" charset="-127"/>
                <a:ea typeface="공체 Light" panose="00000300000000000000" pitchFamily="2" charset="-127"/>
              </a:rPr>
              <a:t>미리보기</a:t>
            </a:r>
            <a:r>
              <a:rPr lang="en-US" altLang="ko-KR" sz="3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공체 Light" panose="00000300000000000000" pitchFamily="2" charset="-127"/>
                <a:ea typeface="공체 Light" panose="00000300000000000000" pitchFamily="2" charset="-127"/>
              </a:rPr>
              <a:t>’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공체 Light" panose="00000300000000000000" pitchFamily="2" charset="-127"/>
                <a:ea typeface="공체 Light" panose="00000300000000000000" pitchFamily="2" charset="-127"/>
              </a:rPr>
              <a:t>데이터 </a:t>
            </a:r>
            <a:r>
              <a:rPr lang="ko-KR" altLang="en-US" sz="36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공체 Light" panose="00000300000000000000" pitchFamily="2" charset="-127"/>
                <a:ea typeface="공체 Light" panose="00000300000000000000" pitchFamily="2" charset="-127"/>
              </a:rPr>
              <a:t>크롤링</a:t>
            </a:r>
            <a:endParaRPr kumimoji="0" lang="en-US" altLang="ko-KR" sz="3600" b="1" u="none" strike="noStrike" kern="1200" normalizeH="0" baseline="0" noProof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6574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68229F-19CC-B747-C1E9-F27F6D453A2E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데이터 </a:t>
            </a:r>
            <a:r>
              <a:rPr lang="ko-KR" altLang="en-US" sz="4800" dirty="0" err="1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전처리</a:t>
            </a:r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 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A0D0652-32AB-91A2-B9F6-1FE2E6F987AE}"/>
              </a:ext>
            </a:extLst>
          </p:cNvPr>
          <p:cNvSpPr/>
          <p:nvPr/>
        </p:nvSpPr>
        <p:spPr>
          <a:xfrm>
            <a:off x="1018498" y="6758109"/>
            <a:ext cx="2672118" cy="523220"/>
          </a:xfrm>
          <a:prstGeom prst="roundRect">
            <a:avLst/>
          </a:prstGeom>
          <a:solidFill>
            <a:srgbClr val="FFEA7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E237B4-E4EE-91FB-89C0-C86B32495460}"/>
              </a:ext>
            </a:extLst>
          </p:cNvPr>
          <p:cNvSpPr txBox="1"/>
          <p:nvPr/>
        </p:nvSpPr>
        <p:spPr>
          <a:xfrm>
            <a:off x="1124733" y="6792119"/>
            <a:ext cx="2622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#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형태소 분석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6A1957F-787A-D49F-481D-E9903A50A57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5" r="1856"/>
          <a:stretch/>
        </p:blipFill>
        <p:spPr>
          <a:xfrm>
            <a:off x="5105400" y="1933575"/>
            <a:ext cx="12974026" cy="67913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5FFFF1-CECD-CD7E-FB1F-1FE1FBE77348}"/>
              </a:ext>
            </a:extLst>
          </p:cNvPr>
          <p:cNvSpPr txBox="1"/>
          <p:nvPr/>
        </p:nvSpPr>
        <p:spPr>
          <a:xfrm>
            <a:off x="4648200" y="2076390"/>
            <a:ext cx="12087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공체 Bold" panose="00000800000000000000" pitchFamily="2" charset="-127"/>
                <a:ea typeface="공체 Bold" panose="00000800000000000000" pitchFamily="2" charset="-127"/>
              </a:rPr>
              <a:t>Ex.</a:t>
            </a:r>
            <a:endParaRPr lang="ko-KR" altLang="en-US" sz="2000" dirty="0"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1203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68229F-19CC-B747-C1E9-F27F6D453A2E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데이터 </a:t>
            </a:r>
            <a:r>
              <a:rPr lang="ko-KR" altLang="en-US" sz="4800" dirty="0" err="1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전처리</a:t>
            </a:r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 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A0D0652-32AB-91A2-B9F6-1FE2E6F987AE}"/>
              </a:ext>
            </a:extLst>
          </p:cNvPr>
          <p:cNvSpPr/>
          <p:nvPr/>
        </p:nvSpPr>
        <p:spPr>
          <a:xfrm>
            <a:off x="1018498" y="6758109"/>
            <a:ext cx="2672118" cy="523220"/>
          </a:xfrm>
          <a:prstGeom prst="roundRect">
            <a:avLst/>
          </a:prstGeom>
          <a:solidFill>
            <a:srgbClr val="FFEA7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31BA2D-E632-A1E5-A355-FE7578C53B64}"/>
              </a:ext>
            </a:extLst>
          </p:cNvPr>
          <p:cNvSpPr txBox="1"/>
          <p:nvPr/>
        </p:nvSpPr>
        <p:spPr>
          <a:xfrm>
            <a:off x="6324600" y="8267235"/>
            <a:ext cx="106575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err="1">
                <a:latin typeface="공체 Light" panose="00000300000000000000" pitchFamily="2" charset="-127"/>
                <a:ea typeface="공체 Light" panose="00000300000000000000" pitchFamily="2" charset="-127"/>
              </a:rPr>
              <a:t>전처리</a:t>
            </a:r>
            <a:r>
              <a:rPr lang="ko-KR" altLang="en-US" sz="4800" dirty="0">
                <a:latin typeface="공체 Light" panose="00000300000000000000" pitchFamily="2" charset="-127"/>
                <a:ea typeface="공체 Light" panose="00000300000000000000" pitchFamily="2" charset="-127"/>
              </a:rPr>
              <a:t> 후</a:t>
            </a:r>
            <a:endParaRPr lang="en-US" altLang="ko-KR" sz="48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algn="ctr"/>
            <a:r>
              <a:rPr lang="ko-KR" altLang="en-US" sz="4800" b="1" dirty="0">
                <a:solidFill>
                  <a:srgbClr val="00B050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총 </a:t>
            </a:r>
            <a:r>
              <a:rPr lang="en-US" altLang="ko-KR" sz="4800" b="1" dirty="0">
                <a:solidFill>
                  <a:srgbClr val="00B050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1285</a:t>
            </a:r>
            <a:r>
              <a:rPr lang="ko-KR" altLang="en-US" sz="4800" b="1" dirty="0">
                <a:solidFill>
                  <a:srgbClr val="00B050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개 도서</a:t>
            </a:r>
            <a:r>
              <a:rPr lang="ko-KR" altLang="en-US" sz="4800" dirty="0">
                <a:latin typeface="공체 Light" panose="00000300000000000000" pitchFamily="2" charset="-127"/>
                <a:ea typeface="공체 Light" panose="00000300000000000000" pitchFamily="2" charset="-127"/>
              </a:rPr>
              <a:t>에 대한 데이터 확보 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EADF187-F7EC-3EE2-8E5B-35209C64E3CD}"/>
              </a:ext>
            </a:extLst>
          </p:cNvPr>
          <p:cNvSpPr/>
          <p:nvPr/>
        </p:nvSpPr>
        <p:spPr>
          <a:xfrm>
            <a:off x="1018498" y="7835626"/>
            <a:ext cx="2672118" cy="523220"/>
          </a:xfrm>
          <a:prstGeom prst="roundRect">
            <a:avLst/>
          </a:prstGeom>
          <a:solidFill>
            <a:srgbClr val="FFEA7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615DD05-F7BA-663A-3AAE-61A3DE62209B}"/>
              </a:ext>
            </a:extLst>
          </p:cNvPr>
          <p:cNvSpPr/>
          <p:nvPr/>
        </p:nvSpPr>
        <p:spPr>
          <a:xfrm>
            <a:off x="1018498" y="8879133"/>
            <a:ext cx="2672118" cy="523220"/>
          </a:xfrm>
          <a:prstGeom prst="roundRect">
            <a:avLst/>
          </a:prstGeom>
          <a:solidFill>
            <a:srgbClr val="FFEA7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E237B4-E4EE-91FB-89C0-C86B32495460}"/>
              </a:ext>
            </a:extLst>
          </p:cNvPr>
          <p:cNvSpPr txBox="1"/>
          <p:nvPr/>
        </p:nvSpPr>
        <p:spPr>
          <a:xfrm>
            <a:off x="1124733" y="6792119"/>
            <a:ext cx="2622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#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연속 공백 제거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7CE79B-055F-CB4C-1380-2A415B02DF04}"/>
              </a:ext>
            </a:extLst>
          </p:cNvPr>
          <p:cNvSpPr txBox="1"/>
          <p:nvPr/>
        </p:nvSpPr>
        <p:spPr>
          <a:xfrm>
            <a:off x="1178938" y="7873496"/>
            <a:ext cx="2622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# </a:t>
            </a:r>
            <a:r>
              <a:rPr lang="ko-KR" altLang="en-US" sz="2400" dirty="0" err="1">
                <a:latin typeface="공체 Light" panose="00000300000000000000" pitchFamily="2" charset="-127"/>
                <a:ea typeface="공체 Light" panose="00000300000000000000" pitchFamily="2" charset="-127"/>
              </a:rPr>
              <a:t>불용어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 처리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53A195-4B63-832D-A8DC-838DC919816C}"/>
              </a:ext>
            </a:extLst>
          </p:cNvPr>
          <p:cNvSpPr txBox="1"/>
          <p:nvPr/>
        </p:nvSpPr>
        <p:spPr>
          <a:xfrm>
            <a:off x="1128422" y="8913143"/>
            <a:ext cx="2622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# </a:t>
            </a:r>
            <a:r>
              <a:rPr lang="ko-KR" altLang="en-US" sz="2400" dirty="0" err="1">
                <a:latin typeface="공체 Light" panose="00000300000000000000" pitchFamily="2" charset="-127"/>
                <a:ea typeface="공체 Light" panose="00000300000000000000" pitchFamily="2" charset="-127"/>
              </a:rPr>
              <a:t>결측치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 제거</a:t>
            </a:r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4AAD6F1A-504B-D50E-7A43-18E3BA7E49E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69"/>
          <a:stretch/>
        </p:blipFill>
        <p:spPr>
          <a:xfrm>
            <a:off x="5105400" y="1382157"/>
            <a:ext cx="12853379" cy="631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740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>
            <a:extLst>
              <a:ext uri="{FF2B5EF4-FFF2-40B4-BE49-F238E27FC236}">
                <a16:creationId xmlns:a16="http://schemas.microsoft.com/office/drawing/2014/main" id="{DCB8FC74-F32B-C06F-1890-57BA5C087208}"/>
              </a:ext>
            </a:extLst>
          </p:cNvPr>
          <p:cNvSpPr/>
          <p:nvPr/>
        </p:nvSpPr>
        <p:spPr>
          <a:xfrm>
            <a:off x="4882026" y="1005917"/>
            <a:ext cx="3429000" cy="77473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68229F-19CC-B747-C1E9-F27F6D453A2E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추천 시스템 모델 </a:t>
            </a:r>
          </a:p>
        </p:txBody>
      </p:sp>
      <p:pic>
        <p:nvPicPr>
          <p:cNvPr id="19" name="Object 29">
            <a:extLst>
              <a:ext uri="{FF2B5EF4-FFF2-40B4-BE49-F238E27FC236}">
                <a16:creationId xmlns:a16="http://schemas.microsoft.com/office/drawing/2014/main" id="{7DFFF087-E8F7-0EFE-2A15-0308D6EE7F81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19331" y="5903990"/>
            <a:ext cx="3277975" cy="3959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012">
            <a:extLst>
              <a:ext uri="{FF2B5EF4-FFF2-40B4-BE49-F238E27FC236}">
                <a16:creationId xmlns:a16="http://schemas.microsoft.com/office/drawing/2014/main" id="{658AA518-2327-E842-12DE-C486FF940CAC}"/>
              </a:ext>
            </a:extLst>
          </p:cNvPr>
          <p:cNvGrpSpPr/>
          <p:nvPr/>
        </p:nvGrpSpPr>
        <p:grpSpPr>
          <a:xfrm>
            <a:off x="1479728" y="5550259"/>
            <a:ext cx="1959798" cy="749460"/>
            <a:chOff x="2875573" y="3318601"/>
            <a:chExt cx="2048171" cy="897829"/>
          </a:xfrm>
        </p:grpSpPr>
        <p:pic>
          <p:nvPicPr>
            <p:cNvPr id="21" name="Object 43">
              <a:extLst>
                <a:ext uri="{FF2B5EF4-FFF2-40B4-BE49-F238E27FC236}">
                  <a16:creationId xmlns:a16="http://schemas.microsoft.com/office/drawing/2014/main" id="{2C988107-406E-A633-3A52-C42BFF562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22" name="Object 44">
              <a:extLst>
                <a:ext uri="{FF2B5EF4-FFF2-40B4-BE49-F238E27FC236}">
                  <a16:creationId xmlns:a16="http://schemas.microsoft.com/office/drawing/2014/main" id="{53CB9F08-49E8-580B-5FED-0F0BC8364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DF225F5-1FF5-89D7-6DF4-9C693C058941}"/>
              </a:ext>
            </a:extLst>
          </p:cNvPr>
          <p:cNvSpPr txBox="1"/>
          <p:nvPr/>
        </p:nvSpPr>
        <p:spPr>
          <a:xfrm>
            <a:off x="1627851" y="5661185"/>
            <a:ext cx="1537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학습의의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804166-A8BB-80B2-6DAC-D2F4E7201DE4}"/>
              </a:ext>
            </a:extLst>
          </p:cNvPr>
          <p:cNvSpPr txBox="1"/>
          <p:nvPr/>
        </p:nvSpPr>
        <p:spPr>
          <a:xfrm>
            <a:off x="875547" y="6548463"/>
            <a:ext cx="285597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Tf-idf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공체 Bold" panose="00000800000000000000" pitchFamily="2" charset="-127"/>
              <a:ea typeface="공체 Bold" panose="000008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schemeClr val="accent2"/>
                </a:solidFill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Doc2vec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두 알고리즘 사용하여 </a:t>
            </a:r>
            <a:r>
              <a:rPr lang="ko-KR" altLang="en-US" sz="2800" dirty="0" err="1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출력값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 비교</a:t>
            </a:r>
            <a:r>
              <a:rPr lang="en-US" altLang="ko-KR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, 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각각의 장단점 파악</a:t>
            </a: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37B645-2169-F75B-3D17-4790349DBC0B}"/>
              </a:ext>
            </a:extLst>
          </p:cNvPr>
          <p:cNvSpPr txBox="1"/>
          <p:nvPr/>
        </p:nvSpPr>
        <p:spPr>
          <a:xfrm>
            <a:off x="4868171" y="1123282"/>
            <a:ext cx="3429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strike="noStrike" kern="1200" cap="none" spc="0" normalizeH="0" baseline="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Tf-idf</a:t>
            </a:r>
            <a:r>
              <a:rPr kumimoji="0" lang="en-US" altLang="ko-KR" sz="3200" b="0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 </a:t>
            </a:r>
            <a:r>
              <a:rPr kumimoji="0" lang="ko-KR" altLang="en-US" sz="3200" b="0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사용</a:t>
            </a:r>
            <a:endParaRPr kumimoji="0" lang="en-US" altLang="ko-KR" sz="3200" b="0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sz="2000" dirty="0"/>
          </a:p>
        </p:txBody>
      </p:sp>
      <p:pic>
        <p:nvPicPr>
          <p:cNvPr id="25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978E4163-5C49-E38F-D14E-FA157583FDD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8" t="2365" r="10430" b="-2365"/>
          <a:stretch/>
        </p:blipFill>
        <p:spPr>
          <a:xfrm>
            <a:off x="4709409" y="3061052"/>
            <a:ext cx="13197591" cy="54034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BF6D911-B12E-0C87-7181-CC773776E0E6}"/>
              </a:ext>
            </a:extLst>
          </p:cNvPr>
          <p:cNvSpPr txBox="1"/>
          <p:nvPr/>
        </p:nvSpPr>
        <p:spPr>
          <a:xfrm>
            <a:off x="8227274" y="1602946"/>
            <a:ext cx="96797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단어의 빈도와 역 문서 빈도를 사용하여 </a:t>
            </a:r>
            <a:r>
              <a:rPr lang="en-US" altLang="ko-KR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DTM(</a:t>
            </a:r>
            <a:r>
              <a:rPr lang="ko-KR" altLang="en-US" sz="2400" b="0" i="0" dirty="0" err="1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문서단어행렬</a:t>
            </a:r>
            <a:r>
              <a:rPr lang="en-US" altLang="ko-KR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) </a:t>
            </a: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내에 각 단어들 마다 중요한 정도를 가중치를 부여하는 </a:t>
            </a:r>
            <a:r>
              <a:rPr lang="en-US" altLang="ko-KR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Bag-of-Words </a:t>
            </a: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기반의 방식</a:t>
            </a:r>
            <a:endParaRPr lang="ko-KR" altLang="en-US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  <p:sp>
        <p:nvSpPr>
          <p:cNvPr id="29" name="원호 28">
            <a:extLst>
              <a:ext uri="{FF2B5EF4-FFF2-40B4-BE49-F238E27FC236}">
                <a16:creationId xmlns:a16="http://schemas.microsoft.com/office/drawing/2014/main" id="{E19EAFB0-BCB6-49A9-A8BB-9125819B0267}"/>
              </a:ext>
            </a:extLst>
          </p:cNvPr>
          <p:cNvSpPr/>
          <p:nvPr/>
        </p:nvSpPr>
        <p:spPr>
          <a:xfrm rot="9221867">
            <a:off x="7574252" y="1019561"/>
            <a:ext cx="895737" cy="825761"/>
          </a:xfrm>
          <a:prstGeom prst="arc">
            <a:avLst/>
          </a:prstGeom>
          <a:ln w="57150">
            <a:solidFill>
              <a:srgbClr val="DCE6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615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68229F-19CC-B747-C1E9-F27F6D453A2E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추천 시스템 모델 </a:t>
            </a:r>
          </a:p>
        </p:txBody>
      </p:sp>
      <p:pic>
        <p:nvPicPr>
          <p:cNvPr id="19" name="Object 29">
            <a:extLst>
              <a:ext uri="{FF2B5EF4-FFF2-40B4-BE49-F238E27FC236}">
                <a16:creationId xmlns:a16="http://schemas.microsoft.com/office/drawing/2014/main" id="{7DFFF087-E8F7-0EFE-2A15-0308D6EE7F81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19331" y="5903990"/>
            <a:ext cx="3277975" cy="3959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012">
            <a:extLst>
              <a:ext uri="{FF2B5EF4-FFF2-40B4-BE49-F238E27FC236}">
                <a16:creationId xmlns:a16="http://schemas.microsoft.com/office/drawing/2014/main" id="{658AA518-2327-E842-12DE-C486FF940CAC}"/>
              </a:ext>
            </a:extLst>
          </p:cNvPr>
          <p:cNvGrpSpPr/>
          <p:nvPr/>
        </p:nvGrpSpPr>
        <p:grpSpPr>
          <a:xfrm>
            <a:off x="1479728" y="5550259"/>
            <a:ext cx="1959798" cy="749460"/>
            <a:chOff x="2875573" y="3318601"/>
            <a:chExt cx="2048171" cy="897829"/>
          </a:xfrm>
        </p:grpSpPr>
        <p:pic>
          <p:nvPicPr>
            <p:cNvPr id="21" name="Object 43">
              <a:extLst>
                <a:ext uri="{FF2B5EF4-FFF2-40B4-BE49-F238E27FC236}">
                  <a16:creationId xmlns:a16="http://schemas.microsoft.com/office/drawing/2014/main" id="{2C988107-406E-A633-3A52-C42BFF562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22" name="Object 44">
              <a:extLst>
                <a:ext uri="{FF2B5EF4-FFF2-40B4-BE49-F238E27FC236}">
                  <a16:creationId xmlns:a16="http://schemas.microsoft.com/office/drawing/2014/main" id="{53CB9F08-49E8-580B-5FED-0F0BC8364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DF225F5-1FF5-89D7-6DF4-9C693C058941}"/>
              </a:ext>
            </a:extLst>
          </p:cNvPr>
          <p:cNvSpPr txBox="1"/>
          <p:nvPr/>
        </p:nvSpPr>
        <p:spPr>
          <a:xfrm>
            <a:off x="1627851" y="5661185"/>
            <a:ext cx="1537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학습의의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804166-A8BB-80B2-6DAC-D2F4E7201DE4}"/>
              </a:ext>
            </a:extLst>
          </p:cNvPr>
          <p:cNvSpPr txBox="1"/>
          <p:nvPr/>
        </p:nvSpPr>
        <p:spPr>
          <a:xfrm>
            <a:off x="875547" y="6548463"/>
            <a:ext cx="285597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Tf-idf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공체 Bold" panose="00000800000000000000" pitchFamily="2" charset="-127"/>
              <a:ea typeface="공체 Bold" panose="000008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schemeClr val="accent2"/>
                </a:solidFill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Doc2vec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두 알고리즘 사용하여 </a:t>
            </a:r>
            <a:r>
              <a:rPr lang="ko-KR" altLang="en-US" sz="2800" dirty="0" err="1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출력값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 비교</a:t>
            </a:r>
            <a:r>
              <a:rPr lang="en-US" altLang="ko-KR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, 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각각의 장단점 파악</a:t>
            </a: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</p:txBody>
      </p:sp>
      <p:pic>
        <p:nvPicPr>
          <p:cNvPr id="26" name="그림 25" descr="텍스트이(가) 표시된 사진&#10;&#10;자동 생성된 설명">
            <a:extLst>
              <a:ext uri="{FF2B5EF4-FFF2-40B4-BE49-F238E27FC236}">
                <a16:creationId xmlns:a16="http://schemas.microsoft.com/office/drawing/2014/main" id="{BC58BE1F-38F6-FE2B-DE69-E673CC908B3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0" r="27261"/>
          <a:stretch/>
        </p:blipFill>
        <p:spPr>
          <a:xfrm>
            <a:off x="5585262" y="1943100"/>
            <a:ext cx="10111910" cy="4324350"/>
          </a:xfrm>
          <a:prstGeom prst="rect">
            <a:avLst/>
          </a:prstGeom>
        </p:spPr>
      </p:pic>
      <p:pic>
        <p:nvPicPr>
          <p:cNvPr id="28" name="그림 27" descr="텍스트이(가) 표시된 사진&#10;&#10;자동 생성된 설명">
            <a:extLst>
              <a:ext uri="{FF2B5EF4-FFF2-40B4-BE49-F238E27FC236}">
                <a16:creationId xmlns:a16="http://schemas.microsoft.com/office/drawing/2014/main" id="{4EEF898C-7987-2C19-22B6-34A755EFF9F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9" r="27309"/>
          <a:stretch/>
        </p:blipFill>
        <p:spPr>
          <a:xfrm>
            <a:off x="5638800" y="6134100"/>
            <a:ext cx="10134572" cy="3857625"/>
          </a:xfrm>
          <a:prstGeom prst="rect">
            <a:avLst/>
          </a:prstGeom>
        </p:spPr>
      </p:pic>
      <p:sp>
        <p:nvSpPr>
          <p:cNvPr id="29" name="타원 28">
            <a:extLst>
              <a:ext uri="{FF2B5EF4-FFF2-40B4-BE49-F238E27FC236}">
                <a16:creationId xmlns:a16="http://schemas.microsoft.com/office/drawing/2014/main" id="{565DE882-2576-B809-496F-BCE6FDF09E48}"/>
              </a:ext>
            </a:extLst>
          </p:cNvPr>
          <p:cNvSpPr/>
          <p:nvPr/>
        </p:nvSpPr>
        <p:spPr>
          <a:xfrm>
            <a:off x="4882026" y="1005917"/>
            <a:ext cx="3429000" cy="77473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6D86B7-A619-02CD-2036-5DC7105AE4FA}"/>
              </a:ext>
            </a:extLst>
          </p:cNvPr>
          <p:cNvSpPr txBox="1"/>
          <p:nvPr/>
        </p:nvSpPr>
        <p:spPr>
          <a:xfrm>
            <a:off x="4868171" y="1123282"/>
            <a:ext cx="3429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Doc2vec </a:t>
            </a:r>
            <a:r>
              <a:rPr kumimoji="0" lang="ko-KR" altLang="en-US" sz="3200" b="0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사용</a:t>
            </a:r>
            <a:endParaRPr kumimoji="0" lang="en-US" altLang="ko-KR" sz="3200" b="0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sz="2000" dirty="0"/>
          </a:p>
        </p:txBody>
      </p:sp>
      <p:sp>
        <p:nvSpPr>
          <p:cNvPr id="31" name="원호 30">
            <a:extLst>
              <a:ext uri="{FF2B5EF4-FFF2-40B4-BE49-F238E27FC236}">
                <a16:creationId xmlns:a16="http://schemas.microsoft.com/office/drawing/2014/main" id="{EBD97796-25F8-8B51-04F0-FFA0C62DD0B6}"/>
              </a:ext>
            </a:extLst>
          </p:cNvPr>
          <p:cNvSpPr/>
          <p:nvPr/>
        </p:nvSpPr>
        <p:spPr>
          <a:xfrm rot="9221867">
            <a:off x="7866622" y="1021065"/>
            <a:ext cx="895737" cy="825761"/>
          </a:xfrm>
          <a:prstGeom prst="arc">
            <a:avLst/>
          </a:prstGeom>
          <a:ln w="57150">
            <a:solidFill>
              <a:srgbClr val="DCE6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EF8D4B-EE74-3DF0-3C03-E552744AFCEB}"/>
              </a:ext>
            </a:extLst>
          </p:cNvPr>
          <p:cNvSpPr txBox="1"/>
          <p:nvPr/>
        </p:nvSpPr>
        <p:spPr>
          <a:xfrm>
            <a:off x="8138914" y="1617795"/>
            <a:ext cx="101345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 </a:t>
            </a:r>
            <a:r>
              <a:rPr lang="en-US" altLang="ko-KR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Word2Vec</a:t>
            </a: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의 확장으로 문장</a:t>
            </a:r>
            <a:r>
              <a:rPr lang="en-US" altLang="ko-KR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, </a:t>
            </a: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문단</a:t>
            </a:r>
            <a:r>
              <a:rPr lang="en-US" altLang="ko-KR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, </a:t>
            </a: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문서의 단위로 </a:t>
            </a:r>
            <a:r>
              <a:rPr lang="en-US" altLang="ko-KR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vector</a:t>
            </a: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를 생성</a:t>
            </a:r>
            <a:r>
              <a:rPr lang="ko-KR" altLang="en-US" sz="2400" dirty="0">
                <a:solidFill>
                  <a:srgbClr val="1D1C1D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하는 방식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0593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>
            <a:extLst>
              <a:ext uri="{FF2B5EF4-FFF2-40B4-BE49-F238E27FC236}">
                <a16:creationId xmlns:a16="http://schemas.microsoft.com/office/drawing/2014/main" id="{DCB8FC74-F32B-C06F-1890-57BA5C087208}"/>
              </a:ext>
            </a:extLst>
          </p:cNvPr>
          <p:cNvSpPr/>
          <p:nvPr/>
        </p:nvSpPr>
        <p:spPr>
          <a:xfrm>
            <a:off x="4882026" y="1005917"/>
            <a:ext cx="3429000" cy="77473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68229F-19CC-B747-C1E9-F27F6D453A2E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추천 시스템 모델 </a:t>
            </a:r>
          </a:p>
        </p:txBody>
      </p:sp>
      <p:pic>
        <p:nvPicPr>
          <p:cNvPr id="19" name="Object 29">
            <a:extLst>
              <a:ext uri="{FF2B5EF4-FFF2-40B4-BE49-F238E27FC236}">
                <a16:creationId xmlns:a16="http://schemas.microsoft.com/office/drawing/2014/main" id="{7DFFF087-E8F7-0EFE-2A15-0308D6EE7F81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19331" y="5903990"/>
            <a:ext cx="3277975" cy="3959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012">
            <a:extLst>
              <a:ext uri="{FF2B5EF4-FFF2-40B4-BE49-F238E27FC236}">
                <a16:creationId xmlns:a16="http://schemas.microsoft.com/office/drawing/2014/main" id="{658AA518-2327-E842-12DE-C486FF940CAC}"/>
              </a:ext>
            </a:extLst>
          </p:cNvPr>
          <p:cNvGrpSpPr/>
          <p:nvPr/>
        </p:nvGrpSpPr>
        <p:grpSpPr>
          <a:xfrm>
            <a:off x="1479728" y="5550259"/>
            <a:ext cx="1959798" cy="749460"/>
            <a:chOff x="2875573" y="3318601"/>
            <a:chExt cx="2048171" cy="897829"/>
          </a:xfrm>
        </p:grpSpPr>
        <p:pic>
          <p:nvPicPr>
            <p:cNvPr id="21" name="Object 43">
              <a:extLst>
                <a:ext uri="{FF2B5EF4-FFF2-40B4-BE49-F238E27FC236}">
                  <a16:creationId xmlns:a16="http://schemas.microsoft.com/office/drawing/2014/main" id="{2C988107-406E-A633-3A52-C42BFF562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22" name="Object 44">
              <a:extLst>
                <a:ext uri="{FF2B5EF4-FFF2-40B4-BE49-F238E27FC236}">
                  <a16:creationId xmlns:a16="http://schemas.microsoft.com/office/drawing/2014/main" id="{53CB9F08-49E8-580B-5FED-0F0BC8364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DF225F5-1FF5-89D7-6DF4-9C693C058941}"/>
              </a:ext>
            </a:extLst>
          </p:cNvPr>
          <p:cNvSpPr txBox="1"/>
          <p:nvPr/>
        </p:nvSpPr>
        <p:spPr>
          <a:xfrm>
            <a:off x="1627851" y="5661185"/>
            <a:ext cx="1537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학습의의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804166-A8BB-80B2-6DAC-D2F4E7201DE4}"/>
              </a:ext>
            </a:extLst>
          </p:cNvPr>
          <p:cNvSpPr txBox="1"/>
          <p:nvPr/>
        </p:nvSpPr>
        <p:spPr>
          <a:xfrm>
            <a:off x="875547" y="6548463"/>
            <a:ext cx="285597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Tf-idf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공체 Bold" panose="00000800000000000000" pitchFamily="2" charset="-127"/>
              <a:ea typeface="공체 Bold" panose="000008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schemeClr val="accent2"/>
                </a:solidFill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Doc2vec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두 알고리즘 사용하여 </a:t>
            </a:r>
            <a:r>
              <a:rPr lang="ko-KR" altLang="en-US" sz="2800" dirty="0" err="1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출력값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 비교</a:t>
            </a:r>
            <a:r>
              <a:rPr lang="en-US" altLang="ko-KR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, 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각각의 장단점 파악</a:t>
            </a: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37B645-2169-F75B-3D17-4790349DBC0B}"/>
              </a:ext>
            </a:extLst>
          </p:cNvPr>
          <p:cNvSpPr txBox="1"/>
          <p:nvPr/>
        </p:nvSpPr>
        <p:spPr>
          <a:xfrm>
            <a:off x="4868171" y="1123282"/>
            <a:ext cx="3429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결과 비교</a:t>
            </a:r>
            <a:endParaRPr kumimoji="0" lang="en-US" altLang="ko-KR" sz="3200" b="0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2055B78-CD2A-4E1C-FCB2-2C5678D0333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3" t="3473" r="39884"/>
          <a:stretch/>
        </p:blipFill>
        <p:spPr>
          <a:xfrm>
            <a:off x="8421980" y="895484"/>
            <a:ext cx="7656219" cy="508621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C1B874EF-59DD-E673-96F6-AEA44989E46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7" t="2063" r="703" b="64119"/>
          <a:stretch/>
        </p:blipFill>
        <p:spPr>
          <a:xfrm>
            <a:off x="4647138" y="6364346"/>
            <a:ext cx="13259861" cy="236055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1CBD349-F638-570D-AAA6-FFD1EC12E26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7" t="34808" r="57126" b="-1"/>
          <a:stretch/>
        </p:blipFill>
        <p:spPr>
          <a:xfrm>
            <a:off x="13030200" y="6057900"/>
            <a:ext cx="5257800" cy="402999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0" name="잉크 9">
                <a:extLst>
                  <a:ext uri="{FF2B5EF4-FFF2-40B4-BE49-F238E27FC236}">
                    <a16:creationId xmlns:a16="http://schemas.microsoft.com/office/drawing/2014/main" id="{85F8E192-CFC5-CFAA-8B13-EF46A1B42B75}"/>
                  </a:ext>
                </a:extLst>
              </p14:cNvPr>
              <p14:cNvContentPartPr/>
              <p14:nvPr/>
            </p14:nvContentPartPr>
            <p14:xfrm>
              <a:off x="9535949" y="1315034"/>
              <a:ext cx="1146240" cy="34920"/>
            </p14:xfrm>
          </p:contentPart>
        </mc:Choice>
        <mc:Fallback>
          <p:pic>
            <p:nvPicPr>
              <p:cNvPr id="10" name="잉크 9">
                <a:extLst>
                  <a:ext uri="{FF2B5EF4-FFF2-40B4-BE49-F238E27FC236}">
                    <a16:creationId xmlns:a16="http://schemas.microsoft.com/office/drawing/2014/main" id="{85F8E192-CFC5-CFAA-8B13-EF46A1B42B7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463949" y="1171394"/>
                <a:ext cx="1289880" cy="3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1" name="잉크 10">
                <a:extLst>
                  <a:ext uri="{FF2B5EF4-FFF2-40B4-BE49-F238E27FC236}">
                    <a16:creationId xmlns:a16="http://schemas.microsoft.com/office/drawing/2014/main" id="{9FB588CC-FB9D-DDD0-E53A-B9F3C47EC0CC}"/>
                  </a:ext>
                </a:extLst>
              </p14:cNvPr>
              <p14:cNvContentPartPr/>
              <p14:nvPr/>
            </p14:nvContentPartPr>
            <p14:xfrm>
              <a:off x="5616989" y="6720074"/>
              <a:ext cx="850320" cy="360"/>
            </p14:xfrm>
          </p:contentPart>
        </mc:Choice>
        <mc:Fallback>
          <p:pic>
            <p:nvPicPr>
              <p:cNvPr id="11" name="잉크 10">
                <a:extLst>
                  <a:ext uri="{FF2B5EF4-FFF2-40B4-BE49-F238E27FC236}">
                    <a16:creationId xmlns:a16="http://schemas.microsoft.com/office/drawing/2014/main" id="{9FB588CC-FB9D-DDD0-E53A-B9F3C47EC0CC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544989" y="6576434"/>
                <a:ext cx="993960" cy="28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7832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>
            <a:extLst>
              <a:ext uri="{FF2B5EF4-FFF2-40B4-BE49-F238E27FC236}">
                <a16:creationId xmlns:a16="http://schemas.microsoft.com/office/drawing/2014/main" id="{DCB8FC74-F32B-C06F-1890-57BA5C087208}"/>
              </a:ext>
            </a:extLst>
          </p:cNvPr>
          <p:cNvSpPr/>
          <p:nvPr/>
        </p:nvSpPr>
        <p:spPr>
          <a:xfrm>
            <a:off x="4882026" y="1005917"/>
            <a:ext cx="3429000" cy="77473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68229F-19CC-B747-C1E9-F27F6D453A2E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추천 시스템 모델 </a:t>
            </a:r>
          </a:p>
        </p:txBody>
      </p:sp>
      <p:pic>
        <p:nvPicPr>
          <p:cNvPr id="19" name="Object 29">
            <a:extLst>
              <a:ext uri="{FF2B5EF4-FFF2-40B4-BE49-F238E27FC236}">
                <a16:creationId xmlns:a16="http://schemas.microsoft.com/office/drawing/2014/main" id="{7DFFF087-E8F7-0EFE-2A15-0308D6EE7F81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19331" y="5903990"/>
            <a:ext cx="3277975" cy="3959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012">
            <a:extLst>
              <a:ext uri="{FF2B5EF4-FFF2-40B4-BE49-F238E27FC236}">
                <a16:creationId xmlns:a16="http://schemas.microsoft.com/office/drawing/2014/main" id="{658AA518-2327-E842-12DE-C486FF940CAC}"/>
              </a:ext>
            </a:extLst>
          </p:cNvPr>
          <p:cNvGrpSpPr/>
          <p:nvPr/>
        </p:nvGrpSpPr>
        <p:grpSpPr>
          <a:xfrm>
            <a:off x="1479728" y="5550259"/>
            <a:ext cx="1959798" cy="749460"/>
            <a:chOff x="2875573" y="3318601"/>
            <a:chExt cx="2048171" cy="897829"/>
          </a:xfrm>
        </p:grpSpPr>
        <p:pic>
          <p:nvPicPr>
            <p:cNvPr id="21" name="Object 43">
              <a:extLst>
                <a:ext uri="{FF2B5EF4-FFF2-40B4-BE49-F238E27FC236}">
                  <a16:creationId xmlns:a16="http://schemas.microsoft.com/office/drawing/2014/main" id="{2C988107-406E-A633-3A52-C42BFF562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22" name="Object 44">
              <a:extLst>
                <a:ext uri="{FF2B5EF4-FFF2-40B4-BE49-F238E27FC236}">
                  <a16:creationId xmlns:a16="http://schemas.microsoft.com/office/drawing/2014/main" id="{53CB9F08-49E8-580B-5FED-0F0BC8364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DF225F5-1FF5-89D7-6DF4-9C693C058941}"/>
              </a:ext>
            </a:extLst>
          </p:cNvPr>
          <p:cNvSpPr txBox="1"/>
          <p:nvPr/>
        </p:nvSpPr>
        <p:spPr>
          <a:xfrm>
            <a:off x="1627851" y="5661185"/>
            <a:ext cx="1537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학습의의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804166-A8BB-80B2-6DAC-D2F4E7201DE4}"/>
              </a:ext>
            </a:extLst>
          </p:cNvPr>
          <p:cNvSpPr txBox="1"/>
          <p:nvPr/>
        </p:nvSpPr>
        <p:spPr>
          <a:xfrm>
            <a:off x="875547" y="6548463"/>
            <a:ext cx="285597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Tf-idf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공체 Bold" panose="00000800000000000000" pitchFamily="2" charset="-127"/>
              <a:ea typeface="공체 Bold" panose="000008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schemeClr val="accent2"/>
                </a:solidFill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Doc2vec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두 알고리즘 사용하여 </a:t>
            </a:r>
            <a:r>
              <a:rPr lang="ko-KR" altLang="en-US" sz="2800" dirty="0" err="1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출력값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 비교</a:t>
            </a:r>
            <a:r>
              <a:rPr lang="en-US" altLang="ko-KR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, 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각각의 장단점 파악</a:t>
            </a: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37B645-2169-F75B-3D17-4790349DBC0B}"/>
              </a:ext>
            </a:extLst>
          </p:cNvPr>
          <p:cNvSpPr txBox="1"/>
          <p:nvPr/>
        </p:nvSpPr>
        <p:spPr>
          <a:xfrm>
            <a:off x="4868171" y="1123282"/>
            <a:ext cx="3429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결과 비교</a:t>
            </a:r>
            <a:endParaRPr kumimoji="0" lang="en-US" altLang="ko-KR" sz="3200" b="0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sz="2000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2C6E7B9-C9BD-5198-7A55-946C145D85D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1" r="40406"/>
          <a:stretch/>
        </p:blipFill>
        <p:spPr>
          <a:xfrm>
            <a:off x="8534400" y="945655"/>
            <a:ext cx="7457192" cy="5238750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77894DE-A553-BAA3-2255-5294CA2E49E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2" r="1635" b="65836"/>
          <a:stretch/>
        </p:blipFill>
        <p:spPr>
          <a:xfrm>
            <a:off x="4651611" y="6362700"/>
            <a:ext cx="13560189" cy="2260835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AFD96DD7-D568-8161-2053-C63A4843E11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4" t="26563" r="64680" b="14261"/>
          <a:stretch/>
        </p:blipFill>
        <p:spPr>
          <a:xfrm>
            <a:off x="13335000" y="5550259"/>
            <a:ext cx="4953000" cy="457479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1" name="잉크 30">
                <a:extLst>
                  <a:ext uri="{FF2B5EF4-FFF2-40B4-BE49-F238E27FC236}">
                    <a16:creationId xmlns:a16="http://schemas.microsoft.com/office/drawing/2014/main" id="{F1C8CB55-FBFA-45FF-C8E5-857B440EDA48}"/>
                  </a:ext>
                </a:extLst>
              </p14:cNvPr>
              <p14:cNvContentPartPr/>
              <p14:nvPr/>
            </p14:nvContentPartPr>
            <p14:xfrm>
              <a:off x="9535949" y="1315034"/>
              <a:ext cx="1146240" cy="34920"/>
            </p14:xfrm>
          </p:contentPart>
        </mc:Choice>
        <mc:Fallback>
          <p:pic>
            <p:nvPicPr>
              <p:cNvPr id="31" name="잉크 30">
                <a:extLst>
                  <a:ext uri="{FF2B5EF4-FFF2-40B4-BE49-F238E27FC236}">
                    <a16:creationId xmlns:a16="http://schemas.microsoft.com/office/drawing/2014/main" id="{F1C8CB55-FBFA-45FF-C8E5-857B440EDA48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63949" y="1171394"/>
                <a:ext cx="1289880" cy="3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2" name="잉크 31">
                <a:extLst>
                  <a:ext uri="{FF2B5EF4-FFF2-40B4-BE49-F238E27FC236}">
                    <a16:creationId xmlns:a16="http://schemas.microsoft.com/office/drawing/2014/main" id="{5D72CB0A-92FA-6B98-F0CE-5FFE69073D18}"/>
                  </a:ext>
                </a:extLst>
              </p14:cNvPr>
              <p14:cNvContentPartPr/>
              <p14:nvPr/>
            </p14:nvContentPartPr>
            <p14:xfrm>
              <a:off x="5616989" y="6720074"/>
              <a:ext cx="850320" cy="360"/>
            </p14:xfrm>
          </p:contentPart>
        </mc:Choice>
        <mc:Fallback>
          <p:pic>
            <p:nvPicPr>
              <p:cNvPr id="32" name="잉크 31">
                <a:extLst>
                  <a:ext uri="{FF2B5EF4-FFF2-40B4-BE49-F238E27FC236}">
                    <a16:creationId xmlns:a16="http://schemas.microsoft.com/office/drawing/2014/main" id="{5D72CB0A-92FA-6B98-F0CE-5FFE69073D1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44989" y="6576434"/>
                <a:ext cx="993960" cy="28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0982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C6784A1C-37FB-EC1F-14BB-1019B436F6C4}"/>
              </a:ext>
            </a:extLst>
          </p:cNvPr>
          <p:cNvSpPr/>
          <p:nvPr/>
        </p:nvSpPr>
        <p:spPr>
          <a:xfrm>
            <a:off x="13172415" y="5365870"/>
            <a:ext cx="4190775" cy="313875"/>
          </a:xfrm>
          <a:prstGeom prst="roundRect">
            <a:avLst/>
          </a:prstGeom>
          <a:solidFill>
            <a:srgbClr val="FFB9DA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F9D9A674-1512-8EFD-8186-58AFB6D7898E}"/>
              </a:ext>
            </a:extLst>
          </p:cNvPr>
          <p:cNvSpPr/>
          <p:nvPr/>
        </p:nvSpPr>
        <p:spPr>
          <a:xfrm>
            <a:off x="5181599" y="6843598"/>
            <a:ext cx="12872189" cy="256939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68229F-19CC-B747-C1E9-F27F6D453A2E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추천 시스템 모델 </a:t>
            </a:r>
          </a:p>
        </p:txBody>
      </p:sp>
      <p:pic>
        <p:nvPicPr>
          <p:cNvPr id="19" name="Object 29">
            <a:extLst>
              <a:ext uri="{FF2B5EF4-FFF2-40B4-BE49-F238E27FC236}">
                <a16:creationId xmlns:a16="http://schemas.microsoft.com/office/drawing/2014/main" id="{7DFFF087-E8F7-0EFE-2A15-0308D6EE7F81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19331" y="5903990"/>
            <a:ext cx="3277975" cy="3959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0" name="그룹 1012">
            <a:extLst>
              <a:ext uri="{FF2B5EF4-FFF2-40B4-BE49-F238E27FC236}">
                <a16:creationId xmlns:a16="http://schemas.microsoft.com/office/drawing/2014/main" id="{658AA518-2327-E842-12DE-C486FF940CAC}"/>
              </a:ext>
            </a:extLst>
          </p:cNvPr>
          <p:cNvGrpSpPr/>
          <p:nvPr/>
        </p:nvGrpSpPr>
        <p:grpSpPr>
          <a:xfrm>
            <a:off x="1479728" y="5550259"/>
            <a:ext cx="1959798" cy="749460"/>
            <a:chOff x="2875573" y="3318601"/>
            <a:chExt cx="2048171" cy="897829"/>
          </a:xfrm>
        </p:grpSpPr>
        <p:pic>
          <p:nvPicPr>
            <p:cNvPr id="21" name="Object 43">
              <a:extLst>
                <a:ext uri="{FF2B5EF4-FFF2-40B4-BE49-F238E27FC236}">
                  <a16:creationId xmlns:a16="http://schemas.microsoft.com/office/drawing/2014/main" id="{2C988107-406E-A633-3A52-C42BFF562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22" name="Object 44">
              <a:extLst>
                <a:ext uri="{FF2B5EF4-FFF2-40B4-BE49-F238E27FC236}">
                  <a16:creationId xmlns:a16="http://schemas.microsoft.com/office/drawing/2014/main" id="{53CB9F08-49E8-580B-5FED-0F0BC8364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DF225F5-1FF5-89D7-6DF4-9C693C058941}"/>
              </a:ext>
            </a:extLst>
          </p:cNvPr>
          <p:cNvSpPr txBox="1"/>
          <p:nvPr/>
        </p:nvSpPr>
        <p:spPr>
          <a:xfrm>
            <a:off x="1627851" y="5661185"/>
            <a:ext cx="1537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학습의의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804166-A8BB-80B2-6DAC-D2F4E7201DE4}"/>
              </a:ext>
            </a:extLst>
          </p:cNvPr>
          <p:cNvSpPr txBox="1"/>
          <p:nvPr/>
        </p:nvSpPr>
        <p:spPr>
          <a:xfrm>
            <a:off x="875547" y="6548463"/>
            <a:ext cx="285597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Tf-idf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공체 Bold" panose="00000800000000000000" pitchFamily="2" charset="-127"/>
              <a:ea typeface="공체 Bold" panose="000008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schemeClr val="accent2"/>
                </a:solidFill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Doc2vec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두 알고리즘 사용하여 </a:t>
            </a:r>
            <a:r>
              <a:rPr lang="ko-KR" altLang="en-US" sz="2800" dirty="0" err="1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출력값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 비교</a:t>
            </a:r>
            <a:r>
              <a:rPr lang="en-US" altLang="ko-KR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, </a:t>
            </a: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각각의 장단점 파악</a:t>
            </a:r>
            <a:endParaRPr lang="en-US" altLang="ko-KR" sz="2800" dirty="0">
              <a:solidFill>
                <a:prstClr val="black"/>
              </a:solidFill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95EBCE-2082-A4F8-903C-489FE5BC4F24}"/>
              </a:ext>
            </a:extLst>
          </p:cNvPr>
          <p:cNvSpPr txBox="1"/>
          <p:nvPr/>
        </p:nvSpPr>
        <p:spPr>
          <a:xfrm>
            <a:off x="7270099" y="5009971"/>
            <a:ext cx="46010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b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</a:b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단어와 단어 사이의 </a:t>
            </a: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algn="ctr"/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개념적 유사도를</a:t>
            </a:r>
            <a:r>
              <a:rPr lang="en-US" altLang="ko-KR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고려하지 못함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01030A-86D6-F654-7E98-5B42721B30E5}"/>
              </a:ext>
            </a:extLst>
          </p:cNvPr>
          <p:cNvSpPr txBox="1"/>
          <p:nvPr/>
        </p:nvSpPr>
        <p:spPr>
          <a:xfrm>
            <a:off x="4636011" y="9639300"/>
            <a:ext cx="148625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참고자료 </a:t>
            </a:r>
            <a:r>
              <a:rPr lang="en-US" altLang="ko-KR" sz="1600" b="0" i="0" dirty="0">
                <a:solidFill>
                  <a:srgbClr val="1D1C1D"/>
                </a:solidFill>
                <a:effectLst/>
                <a:latin typeface="NotoSansKR"/>
              </a:rPr>
              <a:t>(</a:t>
            </a:r>
            <a:r>
              <a:rPr lang="en-US" altLang="ko-KR" sz="1600" dirty="0">
                <a:solidFill>
                  <a:srgbClr val="1D1C1D"/>
                </a:solidFill>
                <a:latin typeface="NotoSansKR"/>
              </a:rPr>
              <a:t>1) </a:t>
            </a:r>
            <a:r>
              <a:rPr lang="en-US" altLang="ko-KR" sz="1600" b="0" i="0" dirty="0">
                <a:solidFill>
                  <a:srgbClr val="1D1C1D"/>
                </a:solidFill>
                <a:effectLst/>
                <a:latin typeface="NotoSansKR"/>
              </a:rPr>
              <a:t>[</a:t>
            </a:r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교재</a:t>
            </a:r>
            <a:r>
              <a:rPr lang="en-US" altLang="ko-KR" sz="1600" b="0" i="0" dirty="0">
                <a:solidFill>
                  <a:srgbClr val="1D1C1D"/>
                </a:solidFill>
                <a:effectLst/>
                <a:latin typeface="NotoSansKR"/>
              </a:rPr>
              <a:t>] </a:t>
            </a:r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한국어 </a:t>
            </a:r>
            <a:r>
              <a:rPr lang="ko-KR" altLang="en-US" sz="1600" b="0" i="0" dirty="0" err="1">
                <a:solidFill>
                  <a:srgbClr val="1D1C1D"/>
                </a:solidFill>
                <a:effectLst/>
                <a:latin typeface="NotoSansKR"/>
              </a:rPr>
              <a:t>임베딩</a:t>
            </a:r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 </a:t>
            </a:r>
            <a:r>
              <a:rPr lang="en-US" altLang="ko-KR" sz="1600" b="0" i="0" dirty="0">
                <a:solidFill>
                  <a:srgbClr val="1D1C1D"/>
                </a:solidFill>
                <a:effectLst/>
                <a:latin typeface="NotoSansKR"/>
              </a:rPr>
              <a:t>63p</a:t>
            </a:r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 </a:t>
            </a:r>
            <a:r>
              <a:rPr lang="en-US" altLang="ko-KR" sz="1600" b="0" i="0" dirty="0">
                <a:solidFill>
                  <a:srgbClr val="1D1C1D"/>
                </a:solidFill>
                <a:effectLst/>
                <a:latin typeface="NotoSansKR"/>
              </a:rPr>
              <a:t>(2)[</a:t>
            </a:r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수업자료</a:t>
            </a:r>
            <a:r>
              <a:rPr lang="en-US" altLang="ko-KR" sz="1600" b="0" i="0" dirty="0">
                <a:solidFill>
                  <a:srgbClr val="1D1C1D"/>
                </a:solidFill>
                <a:effectLst/>
                <a:latin typeface="NotoSansKR"/>
              </a:rPr>
              <a:t>] </a:t>
            </a:r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딥 러닝을 이용한 자연어 처리 입문 </a:t>
            </a:r>
            <a:r>
              <a:rPr lang="en-US" altLang="ko-KR" sz="1600" b="0" i="0" dirty="0">
                <a:solidFill>
                  <a:srgbClr val="1D1C1D"/>
                </a:solidFill>
                <a:effectLst/>
                <a:latin typeface="NotoSansKR"/>
              </a:rPr>
              <a:t>09.</a:t>
            </a:r>
            <a:r>
              <a:rPr lang="ko-KR" altLang="en-US" sz="1600" b="0" i="0" dirty="0" err="1">
                <a:solidFill>
                  <a:srgbClr val="1D1C1D"/>
                </a:solidFill>
                <a:effectLst/>
                <a:latin typeface="NotoSansKR"/>
              </a:rPr>
              <a:t>워드임베딩</a:t>
            </a:r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 </a:t>
            </a:r>
            <a:r>
              <a:rPr lang="en-US" altLang="ko-KR" sz="1600" b="0" i="0" dirty="0">
                <a:solidFill>
                  <a:srgbClr val="1D1C1D"/>
                </a:solidFill>
                <a:effectLst/>
                <a:latin typeface="NotoSansKR"/>
              </a:rPr>
              <a:t>(3)</a:t>
            </a:r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 </a:t>
            </a:r>
            <a:r>
              <a:rPr lang="en-US" altLang="ko-KR" sz="1600" b="0" i="0" u="none" strike="noStrike" dirty="0">
                <a:effectLst/>
                <a:latin typeface="NotoSansKR"/>
                <a:hlinkClick r:id="rId9"/>
              </a:rPr>
              <a:t>https://wikidocs.net/book/2155</a:t>
            </a:r>
            <a:r>
              <a:rPr lang="ko-KR" altLang="en-US" sz="1600" b="0" i="0" u="none" strike="noStrike" dirty="0">
                <a:effectLst/>
                <a:latin typeface="NotoSansKR"/>
              </a:rPr>
              <a:t> </a:t>
            </a:r>
            <a:endParaRPr lang="en-US" altLang="ko-KR" sz="1600" b="0" i="0" u="none" strike="noStrike" dirty="0">
              <a:effectLst/>
              <a:latin typeface="NotoSansKR"/>
            </a:endParaRPr>
          </a:p>
          <a:p>
            <a:r>
              <a:rPr lang="en-US" altLang="ko-KR" sz="1600" b="0" i="0" u="none" strike="noStrike" dirty="0">
                <a:effectLst/>
                <a:latin typeface="NotoSansKR"/>
              </a:rPr>
              <a:t>(4)</a:t>
            </a:r>
            <a:r>
              <a:rPr lang="ko-KR" altLang="en-US" sz="1600" b="0" i="0" u="none" strike="noStrike" dirty="0">
                <a:effectLst/>
                <a:latin typeface="NotoSansKR"/>
              </a:rPr>
              <a:t> </a:t>
            </a:r>
            <a:r>
              <a:rPr lang="en-US" altLang="ko-KR" sz="1600" dirty="0">
                <a:latin typeface="NotoSansKR"/>
              </a:rPr>
              <a:t>https://soobarkbar.tistory.com/2  (5) </a:t>
            </a:r>
            <a:r>
              <a:rPr lang="en-US" altLang="ko-KR" sz="1600" b="0" i="0" u="none" strike="noStrike" dirty="0">
                <a:effectLst/>
                <a:latin typeface="NotoSansKR"/>
                <a:hlinkClick r:id="rId10"/>
              </a:rPr>
              <a:t>https://dailyheumsi.tistory.com/165</a:t>
            </a:r>
            <a:r>
              <a:rPr lang="en-US" altLang="ko-KR" sz="1600" dirty="0">
                <a:latin typeface="NotoSansKR"/>
              </a:rPr>
              <a:t> (6)</a:t>
            </a:r>
            <a:r>
              <a:rPr lang="ko-KR" altLang="en-US" sz="1600" b="0" i="0" dirty="0">
                <a:solidFill>
                  <a:srgbClr val="1D1C1D"/>
                </a:solidFill>
                <a:effectLst/>
                <a:latin typeface="NotoSansKR"/>
              </a:rPr>
              <a:t> </a:t>
            </a:r>
            <a:r>
              <a:rPr lang="en-US" altLang="ko-KR" sz="1600" b="0" i="0" u="none" strike="noStrike" dirty="0">
                <a:effectLst/>
                <a:latin typeface="NotoSansKR"/>
                <a:hlinkClick r:id="rId10"/>
              </a:rPr>
              <a:t>https://dailyheumsi.tistory.com/165</a:t>
            </a:r>
            <a:r>
              <a:rPr lang="ko-KR" altLang="en-US" sz="1600" b="0" i="0" dirty="0">
                <a:effectLst/>
                <a:latin typeface="NotoSansKR"/>
              </a:rPr>
              <a:t> </a:t>
            </a:r>
            <a:endParaRPr lang="ko-KR" alt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CDEDBF-3545-5E13-5D9E-4F83DA7C098C}"/>
              </a:ext>
            </a:extLst>
          </p:cNvPr>
          <p:cNvSpPr txBox="1"/>
          <p:nvPr/>
        </p:nvSpPr>
        <p:spPr>
          <a:xfrm>
            <a:off x="8427619" y="2141848"/>
            <a:ext cx="2286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Tf-idf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C0504D"/>
              </a:solidFill>
              <a:effectLst/>
              <a:uLnTx/>
              <a:uFillTx/>
              <a:latin typeface="공체 Bold" panose="00000800000000000000" pitchFamily="2" charset="-127"/>
              <a:ea typeface="공체 Bold" panose="000008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sz="3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5ACF298-A4A3-60E4-ECF0-1FE7534236B6}"/>
              </a:ext>
            </a:extLst>
          </p:cNvPr>
          <p:cNvSpPr txBox="1"/>
          <p:nvPr/>
        </p:nvSpPr>
        <p:spPr>
          <a:xfrm>
            <a:off x="13646300" y="2098498"/>
            <a:ext cx="31176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schemeClr val="accent2"/>
                </a:solidFill>
                <a:latin typeface="공체 Bold" panose="00000800000000000000" pitchFamily="2" charset="-127"/>
                <a:ea typeface="공체 Bold" panose="00000800000000000000" pitchFamily="2" charset="-127"/>
                <a:cs typeface="Malgun Gothic Semilight" panose="020B0503020000020004" pitchFamily="34" charset="-127"/>
              </a:rPr>
              <a:t>Doc2vec</a:t>
            </a:r>
          </a:p>
          <a:p>
            <a:endParaRPr lang="ko-KR" altLang="en-US" sz="4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C45194-0D08-734D-6648-DBF3173B181D}"/>
              </a:ext>
            </a:extLst>
          </p:cNvPr>
          <p:cNvSpPr txBox="1"/>
          <p:nvPr/>
        </p:nvSpPr>
        <p:spPr>
          <a:xfrm>
            <a:off x="12438229" y="3814108"/>
            <a:ext cx="5697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srgbClr val="1D1C1D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타겟 단어의 정보와 타겟 단어 주변 단어들을 이용하여 신경망 학습 </a:t>
            </a:r>
            <a:endParaRPr lang="en-US" altLang="ko-KR" sz="2400" dirty="0">
              <a:solidFill>
                <a:srgbClr val="1D1C1D"/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dirty="0">
              <a:solidFill>
                <a:srgbClr val="1D1C1D"/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1D1C1D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Word2Vec</a:t>
            </a:r>
            <a:r>
              <a:rPr lang="ko-KR" altLang="en-US" sz="2400" dirty="0">
                <a:solidFill>
                  <a:srgbClr val="1D1C1D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을 </a:t>
            </a: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문서 단위로 확장하여 </a:t>
            </a:r>
            <a:endParaRPr lang="en-US" altLang="ko-KR" sz="2400" b="0" i="0" dirty="0">
              <a:solidFill>
                <a:srgbClr val="1D1C1D"/>
              </a:solidFill>
              <a:effectLst/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0" i="0" dirty="0"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문서들 사이의 의미적 관계 보존</a:t>
            </a:r>
            <a:endParaRPr lang="ko-KR" altLang="en-US" sz="16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9F2080-08ED-25FF-9754-92A7EC30E624}"/>
              </a:ext>
            </a:extLst>
          </p:cNvPr>
          <p:cNvSpPr txBox="1"/>
          <p:nvPr/>
        </p:nvSpPr>
        <p:spPr>
          <a:xfrm>
            <a:off x="4876800" y="5384186"/>
            <a:ext cx="2286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normalizeH="0" baseline="0" noProof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단점</a:t>
            </a:r>
            <a:endParaRPr kumimoji="0" lang="en-US" altLang="ko-KR" sz="3600" b="1" i="0" u="none" strike="noStrike" kern="1200" normalizeH="0" baseline="0" noProof="0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sz="2400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6813B7-9E6A-2240-0919-21D42463F054}"/>
              </a:ext>
            </a:extLst>
          </p:cNvPr>
          <p:cNvSpPr txBox="1"/>
          <p:nvPr/>
        </p:nvSpPr>
        <p:spPr>
          <a:xfrm>
            <a:off x="4903526" y="3603550"/>
            <a:ext cx="2286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장점</a:t>
            </a:r>
            <a:endParaRPr kumimoji="0" lang="en-US" altLang="ko-KR" sz="3600" b="1" i="0" u="none" strike="noStrike" kern="1200" normalizeH="0" baseline="0" noProof="0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sz="2400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E7CD4993-7032-7ECA-F24B-C3489A820EB7}"/>
              </a:ext>
            </a:extLst>
          </p:cNvPr>
          <p:cNvCxnSpPr>
            <a:cxnSpLocks/>
          </p:cNvCxnSpPr>
          <p:nvPr/>
        </p:nvCxnSpPr>
        <p:spPr>
          <a:xfrm>
            <a:off x="9829800" y="6362700"/>
            <a:ext cx="0" cy="6415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BF99648-DF90-EF58-4486-6F16EFDEE2F7}"/>
              </a:ext>
            </a:extLst>
          </p:cNvPr>
          <p:cNvSpPr txBox="1"/>
          <p:nvPr/>
        </p:nvSpPr>
        <p:spPr>
          <a:xfrm>
            <a:off x="12232343" y="7418489"/>
            <a:ext cx="79587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&lt;</a:t>
            </a:r>
            <a:endParaRPr lang="ko-KR" altLang="en-US" sz="8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30C922-4328-FAC0-8768-B660363DC1BE}"/>
              </a:ext>
            </a:extLst>
          </p:cNvPr>
          <p:cNvSpPr txBox="1"/>
          <p:nvPr/>
        </p:nvSpPr>
        <p:spPr>
          <a:xfrm>
            <a:off x="13028219" y="8732970"/>
            <a:ext cx="44977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0" i="0" dirty="0">
                <a:solidFill>
                  <a:schemeClr val="accent2"/>
                </a:solidFill>
                <a:effectLst/>
                <a:highlight>
                  <a:srgbClr val="FFFF00"/>
                </a:highlight>
                <a:latin typeface="공체 Light" panose="00000300000000000000" pitchFamily="2" charset="-127"/>
                <a:ea typeface="공체 Light" panose="00000300000000000000" pitchFamily="2" charset="-127"/>
              </a:rPr>
              <a:t>더욱 비슷한 문맥의 도서 추천 가능</a:t>
            </a:r>
            <a:endParaRPr lang="ko-KR" altLang="en-US" sz="2400" dirty="0">
              <a:solidFill>
                <a:schemeClr val="accent2"/>
              </a:solidFill>
              <a:highlight>
                <a:srgbClr val="FFFF00"/>
              </a:highlight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6DEAEDE-E383-1DB9-F347-A12A1FD0DFD9}"/>
              </a:ext>
            </a:extLst>
          </p:cNvPr>
          <p:cNvSpPr txBox="1"/>
          <p:nvPr/>
        </p:nvSpPr>
        <p:spPr>
          <a:xfrm>
            <a:off x="6833768" y="3532882"/>
            <a:ext cx="56973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비교적 간단하고 빈도 기반 방법이라 </a:t>
            </a:r>
            <a:endParaRPr lang="en-US" altLang="ko-KR" sz="2400" b="0" i="0" dirty="0">
              <a:solidFill>
                <a:srgbClr val="1D1C1D"/>
              </a:solidFill>
              <a:effectLst/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표현 모델이 학습될 필요가 없음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sz="16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6CA135EA-4643-BA16-FB2B-2BDAD22A00C0}"/>
              </a:ext>
            </a:extLst>
          </p:cNvPr>
          <p:cNvCxnSpPr>
            <a:cxnSpLocks/>
          </p:cNvCxnSpPr>
          <p:nvPr/>
        </p:nvCxnSpPr>
        <p:spPr>
          <a:xfrm>
            <a:off x="5233890" y="3009900"/>
            <a:ext cx="12268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1F1AFB32-C640-4E3F-7DF9-FB2421618CCA}"/>
              </a:ext>
            </a:extLst>
          </p:cNvPr>
          <p:cNvCxnSpPr>
            <a:cxnSpLocks/>
          </p:cNvCxnSpPr>
          <p:nvPr/>
        </p:nvCxnSpPr>
        <p:spPr>
          <a:xfrm>
            <a:off x="6917157" y="2015834"/>
            <a:ext cx="0" cy="45782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2BA00DD6-492A-35AD-4624-FD02BD3FA312}"/>
              </a:ext>
            </a:extLst>
          </p:cNvPr>
          <p:cNvCxnSpPr>
            <a:cxnSpLocks/>
          </p:cNvCxnSpPr>
          <p:nvPr/>
        </p:nvCxnSpPr>
        <p:spPr>
          <a:xfrm>
            <a:off x="12478626" y="1945585"/>
            <a:ext cx="26726" cy="46485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EF5A2D1C-C7DE-0960-356F-49E596A28D0F}"/>
              </a:ext>
            </a:extLst>
          </p:cNvPr>
          <p:cNvCxnSpPr>
            <a:cxnSpLocks/>
          </p:cNvCxnSpPr>
          <p:nvPr/>
        </p:nvCxnSpPr>
        <p:spPr>
          <a:xfrm>
            <a:off x="5366976" y="4876519"/>
            <a:ext cx="7111650" cy="137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A3A14215-1226-D6B3-BCEF-374595125A8A}"/>
              </a:ext>
            </a:extLst>
          </p:cNvPr>
          <p:cNvCxnSpPr>
            <a:cxnSpLocks/>
          </p:cNvCxnSpPr>
          <p:nvPr/>
        </p:nvCxnSpPr>
        <p:spPr>
          <a:xfrm>
            <a:off x="5257800" y="6594129"/>
            <a:ext cx="12268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3" name="Object 29">
            <a:extLst>
              <a:ext uri="{FF2B5EF4-FFF2-40B4-BE49-F238E27FC236}">
                <a16:creationId xmlns:a16="http://schemas.microsoft.com/office/drawing/2014/main" id="{1E6022AB-AA85-310D-9CA1-2C561DDD604D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427518" y="7481802"/>
            <a:ext cx="2448378" cy="14057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41A26D4-3E9E-DCF1-4BD7-0C449E0D50B6}"/>
              </a:ext>
            </a:extLst>
          </p:cNvPr>
          <p:cNvSpPr txBox="1"/>
          <p:nvPr/>
        </p:nvSpPr>
        <p:spPr>
          <a:xfrm>
            <a:off x="5515652" y="7666187"/>
            <a:ext cx="2286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성능적 측면</a:t>
            </a:r>
            <a:r>
              <a:rPr lang="ko-KR" altLang="en-US" sz="2800" dirty="0"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에서 비교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0F397D32-BF78-F790-E20A-CB6F7DE11684}"/>
              </a:ext>
            </a:extLst>
          </p:cNvPr>
          <p:cNvCxnSpPr>
            <a:cxnSpLocks/>
          </p:cNvCxnSpPr>
          <p:nvPr/>
        </p:nvCxnSpPr>
        <p:spPr>
          <a:xfrm>
            <a:off x="15157380" y="6362700"/>
            <a:ext cx="0" cy="6415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6" name="타원 85">
            <a:extLst>
              <a:ext uri="{FF2B5EF4-FFF2-40B4-BE49-F238E27FC236}">
                <a16:creationId xmlns:a16="http://schemas.microsoft.com/office/drawing/2014/main" id="{DC536240-843B-E9B6-817B-7B826AA6C9F4}"/>
              </a:ext>
            </a:extLst>
          </p:cNvPr>
          <p:cNvSpPr/>
          <p:nvPr/>
        </p:nvSpPr>
        <p:spPr>
          <a:xfrm>
            <a:off x="4882026" y="1005917"/>
            <a:ext cx="3429000" cy="77473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F18EAA9-973C-EBDA-92E1-E3B3F0516021}"/>
              </a:ext>
            </a:extLst>
          </p:cNvPr>
          <p:cNvSpPr txBox="1"/>
          <p:nvPr/>
        </p:nvSpPr>
        <p:spPr>
          <a:xfrm>
            <a:off x="4868171" y="1123282"/>
            <a:ext cx="3429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schemeClr val="accent1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장단점</a:t>
            </a:r>
            <a:r>
              <a:rPr kumimoji="0" lang="ko-KR" altLang="en-US" sz="3200" b="0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 비교</a:t>
            </a:r>
            <a:endParaRPr kumimoji="0" lang="en-US" altLang="ko-KR" sz="3200" b="0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  <a:cs typeface="Malgun Gothic Semilight" panose="020B0503020000020004" pitchFamily="34" charset="-127"/>
            </a:endParaRPr>
          </a:p>
          <a:p>
            <a:endParaRPr lang="ko-KR" altLang="en-US" sz="2000" dirty="0"/>
          </a:p>
        </p:txBody>
      </p:sp>
      <p:sp>
        <p:nvSpPr>
          <p:cNvPr id="977" name="타원 976">
            <a:extLst>
              <a:ext uri="{FF2B5EF4-FFF2-40B4-BE49-F238E27FC236}">
                <a16:creationId xmlns:a16="http://schemas.microsoft.com/office/drawing/2014/main" id="{2928CB66-C4D6-98A3-7FEC-28C7A4B700DD}"/>
              </a:ext>
            </a:extLst>
          </p:cNvPr>
          <p:cNvSpPr/>
          <p:nvPr/>
        </p:nvSpPr>
        <p:spPr>
          <a:xfrm>
            <a:off x="8348125" y="7910656"/>
            <a:ext cx="795875" cy="509444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9742A9D-F6DE-E3CA-DA0D-7E37A8097891}"/>
              </a:ext>
            </a:extLst>
          </p:cNvPr>
          <p:cNvSpPr txBox="1"/>
          <p:nvPr/>
        </p:nvSpPr>
        <p:spPr>
          <a:xfrm>
            <a:off x="8370758" y="7584499"/>
            <a:ext cx="38212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문서내에 </a:t>
            </a:r>
            <a:r>
              <a:rPr lang="ko-KR" altLang="en-US" sz="2400" b="0" i="0" dirty="0">
                <a:solidFill>
                  <a:schemeClr val="accent2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어떤 단어가 </a:t>
            </a:r>
            <a:endParaRPr lang="en-US" altLang="ko-KR" sz="2400" b="0" i="0" dirty="0">
              <a:solidFill>
                <a:schemeClr val="accent2"/>
              </a:solidFill>
              <a:effectLst/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b="1" i="0" dirty="0">
                <a:solidFill>
                  <a:schemeClr val="accent2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많이</a:t>
            </a:r>
            <a:r>
              <a:rPr lang="ko-KR" altLang="en-US" sz="2400" b="0" i="0" dirty="0">
                <a:solidFill>
                  <a:schemeClr val="accent2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 쓰였는가</a:t>
            </a: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를 기반으로</a:t>
            </a:r>
            <a:endParaRPr lang="en-US" altLang="ko-KR" sz="2400" b="0" i="0" dirty="0">
              <a:solidFill>
                <a:srgbClr val="1D1C1D"/>
              </a:solidFill>
              <a:effectLst/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 미리보기 유사성을 판단</a:t>
            </a:r>
            <a:endParaRPr lang="ko-KR" altLang="en-US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D2C4270C-E544-B55B-49E8-227FDE59F19B}"/>
              </a:ext>
            </a:extLst>
          </p:cNvPr>
          <p:cNvSpPr/>
          <p:nvPr/>
        </p:nvSpPr>
        <p:spPr>
          <a:xfrm>
            <a:off x="13563600" y="7834456"/>
            <a:ext cx="795875" cy="509444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3AD5CA-3368-632B-1CD0-CED3AA958547}"/>
              </a:ext>
            </a:extLst>
          </p:cNvPr>
          <p:cNvSpPr txBox="1"/>
          <p:nvPr/>
        </p:nvSpPr>
        <p:spPr>
          <a:xfrm>
            <a:off x="13576029" y="7481802"/>
            <a:ext cx="60835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문서내에 </a:t>
            </a:r>
            <a:r>
              <a:rPr lang="ko-KR" altLang="en-US" sz="2400" b="0" i="0" dirty="0">
                <a:solidFill>
                  <a:schemeClr val="accent2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어떤 단어가 </a:t>
            </a:r>
            <a:endParaRPr lang="en-US" altLang="ko-KR" sz="2400" b="0" i="0" dirty="0">
              <a:solidFill>
                <a:schemeClr val="accent2"/>
              </a:solidFill>
              <a:effectLst/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b="1" i="0" dirty="0">
                <a:solidFill>
                  <a:schemeClr val="accent2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같이</a:t>
            </a:r>
            <a:r>
              <a:rPr lang="ko-KR" altLang="en-US" sz="2400" b="0" i="0" dirty="0">
                <a:solidFill>
                  <a:schemeClr val="accent2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 쓰였는가</a:t>
            </a:r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를 기반으로 </a:t>
            </a:r>
            <a:endParaRPr lang="en-US" altLang="ko-KR" sz="2400" b="0" i="0" dirty="0">
              <a:solidFill>
                <a:srgbClr val="1D1C1D"/>
              </a:solidFill>
              <a:effectLst/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미리보기 유사성을 판단</a:t>
            </a:r>
            <a:endParaRPr lang="ko-KR" altLang="en-US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4819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C653C01A-7246-6B95-74B8-014910CCD7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83" t="5231" r="26667"/>
          <a:stretch/>
        </p:blipFill>
        <p:spPr>
          <a:xfrm>
            <a:off x="4430262" y="1719619"/>
            <a:ext cx="8805669" cy="7266488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4017659"/>
            <a:ext cx="3680721" cy="1745139"/>
            <a:chOff x="924810" y="4017659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4810" y="4017659"/>
              <a:ext cx="3680721" cy="1745139"/>
            </a:xfrm>
            <a:prstGeom prst="rect">
              <a:avLst/>
            </a:prstGeom>
          </p:spPr>
        </p:pic>
      </p:grpSp>
      <p:pic>
        <p:nvPicPr>
          <p:cNvPr id="37" name="Picture 4">
            <a:extLst>
              <a:ext uri="{FF2B5EF4-FFF2-40B4-BE49-F238E27FC236}">
                <a16:creationId xmlns:a16="http://schemas.microsoft.com/office/drawing/2014/main" id="{9A71CD1C-387A-CF28-E666-C5FBA63C4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9413B5-3E94-5887-1BAE-BC6196529E17}"/>
              </a:ext>
            </a:extLst>
          </p:cNvPr>
          <p:cNvSpPr txBox="1"/>
          <p:nvPr/>
        </p:nvSpPr>
        <p:spPr>
          <a:xfrm>
            <a:off x="924810" y="464926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4BBCE8-E5A6-BB39-6BCA-9FFC7FE10A3E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68229F-19CC-B747-C1E9-F27F6D453A2E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서비스 구현 </a:t>
            </a:r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4CB255A1-2EFD-5C26-B607-5EB0D1B668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9628" y="3381215"/>
            <a:ext cx="4229690" cy="47631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A67A30B-D160-B031-4D91-350DA2FC0B5A}"/>
              </a:ext>
            </a:extLst>
          </p:cNvPr>
          <p:cNvSpPr txBox="1"/>
          <p:nvPr/>
        </p:nvSpPr>
        <p:spPr>
          <a:xfrm>
            <a:off x="4780530" y="8986107"/>
            <a:ext cx="13411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</a:rPr>
              <a:t>도서를 입력함으로써 해당 도서의 미리보기와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1C1D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algn="ctr"/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</a:rPr>
              <a:t>문서 유사도가 비슷한 도서 제목을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</a:rPr>
              <a:t>유사도 스코어 값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</a:rPr>
              <a:t>과 함께 추천</a:t>
            </a:r>
            <a:endParaRPr lang="ko-KR" altLang="en-US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71CAAA-2382-7508-D1F3-BBC7E6263FA9}"/>
              </a:ext>
            </a:extLst>
          </p:cNvPr>
          <p:cNvSpPr/>
          <p:nvPr/>
        </p:nvSpPr>
        <p:spPr>
          <a:xfrm>
            <a:off x="5042579" y="2628900"/>
            <a:ext cx="2425021" cy="933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잉크 10">
                <a:extLst>
                  <a:ext uri="{FF2B5EF4-FFF2-40B4-BE49-F238E27FC236}">
                    <a16:creationId xmlns:a16="http://schemas.microsoft.com/office/drawing/2014/main" id="{BF526A31-242B-9405-95EB-B6C140948E90}"/>
                  </a:ext>
                </a:extLst>
              </p14:cNvPr>
              <p14:cNvContentPartPr/>
              <p14:nvPr/>
            </p14:nvContentPartPr>
            <p14:xfrm>
              <a:off x="5130720" y="4266920"/>
              <a:ext cx="615600" cy="32760"/>
            </p14:xfrm>
          </p:contentPart>
        </mc:Choice>
        <mc:Fallback xmlns="">
          <p:pic>
            <p:nvPicPr>
              <p:cNvPr id="11" name="잉크 10">
                <a:extLst>
                  <a:ext uri="{FF2B5EF4-FFF2-40B4-BE49-F238E27FC236}">
                    <a16:creationId xmlns:a16="http://schemas.microsoft.com/office/drawing/2014/main" id="{BF526A31-242B-9405-95EB-B6C140948E9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59080" y="4123280"/>
                <a:ext cx="759240" cy="32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잉크 11">
                <a:extLst>
                  <a:ext uri="{FF2B5EF4-FFF2-40B4-BE49-F238E27FC236}">
                    <a16:creationId xmlns:a16="http://schemas.microsoft.com/office/drawing/2014/main" id="{30F8B375-C52A-86CF-CD1C-1B6A8C7E776A}"/>
                  </a:ext>
                </a:extLst>
              </p14:cNvPr>
              <p14:cNvContentPartPr/>
              <p14:nvPr/>
            </p14:nvContentPartPr>
            <p14:xfrm>
              <a:off x="9001440" y="4286720"/>
              <a:ext cx="811800" cy="41760"/>
            </p14:xfrm>
          </p:contentPart>
        </mc:Choice>
        <mc:Fallback xmlns="">
          <p:pic>
            <p:nvPicPr>
              <p:cNvPr id="12" name="잉크 11">
                <a:extLst>
                  <a:ext uri="{FF2B5EF4-FFF2-40B4-BE49-F238E27FC236}">
                    <a16:creationId xmlns:a16="http://schemas.microsoft.com/office/drawing/2014/main" id="{30F8B375-C52A-86CF-CD1C-1B6A8C7E776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929800" y="4143080"/>
                <a:ext cx="955440" cy="32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3537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1F349-7610-BA41-CFA4-1FB6A06D35EC}"/>
              </a:ext>
            </a:extLst>
          </p:cNvPr>
          <p:cNvSpPr/>
          <p:nvPr/>
        </p:nvSpPr>
        <p:spPr>
          <a:xfrm>
            <a:off x="0" y="-647700"/>
            <a:ext cx="18288000" cy="10975474"/>
          </a:xfrm>
          <a:prstGeom prst="rect">
            <a:avLst/>
          </a:prstGeom>
          <a:solidFill>
            <a:srgbClr val="4DD3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2" name="그룹 1002">
            <a:extLst>
              <a:ext uri="{FF2B5EF4-FFF2-40B4-BE49-F238E27FC236}">
                <a16:creationId xmlns:a16="http://schemas.microsoft.com/office/drawing/2014/main" id="{ACFC386C-8A47-D579-12FB-EA1DF0B89AE6}"/>
              </a:ext>
            </a:extLst>
          </p:cNvPr>
          <p:cNvGrpSpPr/>
          <p:nvPr/>
        </p:nvGrpSpPr>
        <p:grpSpPr>
          <a:xfrm>
            <a:off x="1247619" y="1359168"/>
            <a:ext cx="15790476" cy="8164642"/>
            <a:chOff x="1247619" y="1359168"/>
            <a:chExt cx="15790476" cy="8164642"/>
          </a:xfrm>
        </p:grpSpPr>
        <p:pic>
          <p:nvPicPr>
            <p:cNvPr id="53" name="Object 5">
              <a:extLst>
                <a:ext uri="{FF2B5EF4-FFF2-40B4-BE49-F238E27FC236}">
                  <a16:creationId xmlns:a16="http://schemas.microsoft.com/office/drawing/2014/main" id="{6A65523E-847A-1BD2-A830-5E40C86EB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47619" y="1359168"/>
              <a:ext cx="15790476" cy="8164642"/>
            </a:xfrm>
            <a:prstGeom prst="rect">
              <a:avLst/>
            </a:prstGeom>
          </p:spPr>
        </p:pic>
      </p:grpSp>
      <p:grpSp>
        <p:nvGrpSpPr>
          <p:cNvPr id="54" name="그룹 1003">
            <a:extLst>
              <a:ext uri="{FF2B5EF4-FFF2-40B4-BE49-F238E27FC236}">
                <a16:creationId xmlns:a16="http://schemas.microsoft.com/office/drawing/2014/main" id="{2AC6D367-17CA-6D63-6D59-F86992705723}"/>
              </a:ext>
            </a:extLst>
          </p:cNvPr>
          <p:cNvGrpSpPr/>
          <p:nvPr/>
        </p:nvGrpSpPr>
        <p:grpSpPr>
          <a:xfrm>
            <a:off x="6195767" y="844050"/>
            <a:ext cx="5894180" cy="1135894"/>
            <a:chOff x="6195767" y="844050"/>
            <a:chExt cx="5894180" cy="1135894"/>
          </a:xfrm>
        </p:grpSpPr>
        <p:pic>
          <p:nvPicPr>
            <p:cNvPr id="55" name="Object 8">
              <a:extLst>
                <a:ext uri="{FF2B5EF4-FFF2-40B4-BE49-F238E27FC236}">
                  <a16:creationId xmlns:a16="http://schemas.microsoft.com/office/drawing/2014/main" id="{4C2F20CD-AA3D-B93B-6CC8-8BB1618AC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95767" y="844050"/>
              <a:ext cx="5894180" cy="1135894"/>
            </a:xfrm>
            <a:prstGeom prst="rect">
              <a:avLst/>
            </a:prstGeom>
          </p:spPr>
        </p:pic>
      </p:grpSp>
      <p:pic>
        <p:nvPicPr>
          <p:cNvPr id="56" name="Object 10">
            <a:extLst>
              <a:ext uri="{FF2B5EF4-FFF2-40B4-BE49-F238E27FC236}">
                <a16:creationId xmlns:a16="http://schemas.microsoft.com/office/drawing/2014/main" id="{934AD99A-C1F8-9377-9D34-3644E39B51D5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552803" y="786126"/>
            <a:ext cx="4350799" cy="1259827"/>
          </a:xfrm>
          <a:prstGeom prst="rect">
            <a:avLst/>
          </a:prstGeom>
        </p:spPr>
      </p:pic>
      <p:grpSp>
        <p:nvGrpSpPr>
          <p:cNvPr id="14" name="그룹 1003">
            <a:extLst>
              <a:ext uri="{FF2B5EF4-FFF2-40B4-BE49-F238E27FC236}">
                <a16:creationId xmlns:a16="http://schemas.microsoft.com/office/drawing/2014/main" id="{D24ABF8F-9EDA-CC4B-07C6-001A87358EB1}"/>
              </a:ext>
            </a:extLst>
          </p:cNvPr>
          <p:cNvGrpSpPr/>
          <p:nvPr/>
        </p:nvGrpSpPr>
        <p:grpSpPr>
          <a:xfrm>
            <a:off x="6881528" y="2296989"/>
            <a:ext cx="2929635" cy="2929635"/>
            <a:chOff x="5866637" y="5176987"/>
            <a:chExt cx="2929635" cy="2929635"/>
          </a:xfrm>
        </p:grpSpPr>
        <p:pic>
          <p:nvPicPr>
            <p:cNvPr id="15" name="Object 8">
              <a:extLst>
                <a:ext uri="{FF2B5EF4-FFF2-40B4-BE49-F238E27FC236}">
                  <a16:creationId xmlns:a16="http://schemas.microsoft.com/office/drawing/2014/main" id="{D6D075BD-E71C-DDD4-3E44-4298D748A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866637" y="5176987"/>
              <a:ext cx="2929635" cy="2929635"/>
            </a:xfrm>
            <a:prstGeom prst="rect">
              <a:avLst/>
            </a:prstGeom>
          </p:spPr>
        </p:pic>
      </p:grpSp>
      <p:grpSp>
        <p:nvGrpSpPr>
          <p:cNvPr id="16" name="그룹 1010">
            <a:extLst>
              <a:ext uri="{FF2B5EF4-FFF2-40B4-BE49-F238E27FC236}">
                <a16:creationId xmlns:a16="http://schemas.microsoft.com/office/drawing/2014/main" id="{8C2A085C-673E-AAA5-5311-ABB2B991CE3F}"/>
              </a:ext>
            </a:extLst>
          </p:cNvPr>
          <p:cNvGrpSpPr/>
          <p:nvPr/>
        </p:nvGrpSpPr>
        <p:grpSpPr>
          <a:xfrm>
            <a:off x="1746341" y="2185659"/>
            <a:ext cx="2672578" cy="2929635"/>
            <a:chOff x="10464677" y="4034229"/>
            <a:chExt cx="2929635" cy="2929635"/>
          </a:xfrm>
        </p:grpSpPr>
        <p:pic>
          <p:nvPicPr>
            <p:cNvPr id="17" name="Object 35">
              <a:extLst>
                <a:ext uri="{FF2B5EF4-FFF2-40B4-BE49-F238E27FC236}">
                  <a16:creationId xmlns:a16="http://schemas.microsoft.com/office/drawing/2014/main" id="{4FEEDA29-B2C8-8B79-89E5-7C52BFC4F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464677" y="4034229"/>
              <a:ext cx="2929635" cy="2929635"/>
            </a:xfrm>
            <a:prstGeom prst="rect">
              <a:avLst/>
            </a:prstGeom>
          </p:spPr>
        </p:pic>
      </p:grpSp>
      <p:grpSp>
        <p:nvGrpSpPr>
          <p:cNvPr id="18" name="그룹 1011">
            <a:extLst>
              <a:ext uri="{FF2B5EF4-FFF2-40B4-BE49-F238E27FC236}">
                <a16:creationId xmlns:a16="http://schemas.microsoft.com/office/drawing/2014/main" id="{CB23B0D8-C870-CB97-408E-FB3B7ECB098C}"/>
              </a:ext>
            </a:extLst>
          </p:cNvPr>
          <p:cNvGrpSpPr/>
          <p:nvPr/>
        </p:nvGrpSpPr>
        <p:grpSpPr>
          <a:xfrm>
            <a:off x="12192000" y="2305672"/>
            <a:ext cx="2672578" cy="2929635"/>
            <a:chOff x="14267126" y="5304651"/>
            <a:chExt cx="2929635" cy="2929635"/>
          </a:xfrm>
        </p:grpSpPr>
        <p:pic>
          <p:nvPicPr>
            <p:cNvPr id="19" name="Object 38">
              <a:extLst>
                <a:ext uri="{FF2B5EF4-FFF2-40B4-BE49-F238E27FC236}">
                  <a16:creationId xmlns:a16="http://schemas.microsoft.com/office/drawing/2014/main" id="{F3F5F140-775E-06E6-2207-0A599FADB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267126" y="5304651"/>
              <a:ext cx="2929635" cy="2929635"/>
            </a:xfrm>
            <a:prstGeom prst="rect">
              <a:avLst/>
            </a:prstGeom>
          </p:spPr>
        </p:pic>
      </p:grpSp>
      <p:grpSp>
        <p:nvGrpSpPr>
          <p:cNvPr id="20" name="그룹 1004">
            <a:extLst>
              <a:ext uri="{FF2B5EF4-FFF2-40B4-BE49-F238E27FC236}">
                <a16:creationId xmlns:a16="http://schemas.microsoft.com/office/drawing/2014/main" id="{03A07A45-7273-6799-4A6A-8C07ED65A5B4}"/>
              </a:ext>
            </a:extLst>
          </p:cNvPr>
          <p:cNvGrpSpPr/>
          <p:nvPr/>
        </p:nvGrpSpPr>
        <p:grpSpPr>
          <a:xfrm>
            <a:off x="6976365" y="2476500"/>
            <a:ext cx="2929635" cy="2578734"/>
            <a:chOff x="10147670" y="5082482"/>
            <a:chExt cx="3300152" cy="3118644"/>
          </a:xfrm>
        </p:grpSpPr>
        <p:pic>
          <p:nvPicPr>
            <p:cNvPr id="21" name="Object 11">
              <a:extLst>
                <a:ext uri="{FF2B5EF4-FFF2-40B4-BE49-F238E27FC236}">
                  <a16:creationId xmlns:a16="http://schemas.microsoft.com/office/drawing/2014/main" id="{30AA9798-E2DE-3845-620F-007D986A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147670" y="5082482"/>
              <a:ext cx="3300152" cy="3118644"/>
            </a:xfrm>
            <a:prstGeom prst="rect">
              <a:avLst/>
            </a:prstGeom>
          </p:spPr>
        </p:pic>
      </p:grpSp>
      <p:grpSp>
        <p:nvGrpSpPr>
          <p:cNvPr id="22" name="그룹 1005">
            <a:extLst>
              <a:ext uri="{FF2B5EF4-FFF2-40B4-BE49-F238E27FC236}">
                <a16:creationId xmlns:a16="http://schemas.microsoft.com/office/drawing/2014/main" id="{F3894ABA-9FC1-652F-810D-B04029C424DE}"/>
              </a:ext>
            </a:extLst>
          </p:cNvPr>
          <p:cNvGrpSpPr/>
          <p:nvPr/>
        </p:nvGrpSpPr>
        <p:grpSpPr>
          <a:xfrm>
            <a:off x="1746341" y="2369249"/>
            <a:ext cx="2352073" cy="2705339"/>
            <a:chOff x="7433972" y="-1179079"/>
            <a:chExt cx="2692378" cy="3103605"/>
          </a:xfrm>
        </p:grpSpPr>
        <p:pic>
          <p:nvPicPr>
            <p:cNvPr id="23" name="Object 14">
              <a:extLst>
                <a:ext uri="{FF2B5EF4-FFF2-40B4-BE49-F238E27FC236}">
                  <a16:creationId xmlns:a16="http://schemas.microsoft.com/office/drawing/2014/main" id="{4172DE33-80A9-7A1D-490E-B269B05A5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433972" y="-1179079"/>
              <a:ext cx="2692378" cy="3103605"/>
            </a:xfrm>
            <a:prstGeom prst="rect">
              <a:avLst/>
            </a:prstGeom>
          </p:spPr>
        </p:pic>
      </p:grpSp>
      <p:grpSp>
        <p:nvGrpSpPr>
          <p:cNvPr id="24" name="그룹 1006">
            <a:extLst>
              <a:ext uri="{FF2B5EF4-FFF2-40B4-BE49-F238E27FC236}">
                <a16:creationId xmlns:a16="http://schemas.microsoft.com/office/drawing/2014/main" id="{31190EF6-E835-85D9-258B-CA7171C36E91}"/>
              </a:ext>
            </a:extLst>
          </p:cNvPr>
          <p:cNvGrpSpPr/>
          <p:nvPr/>
        </p:nvGrpSpPr>
        <p:grpSpPr>
          <a:xfrm>
            <a:off x="12232889" y="2495078"/>
            <a:ext cx="2590800" cy="2582481"/>
            <a:chOff x="14306161" y="5076190"/>
            <a:chExt cx="3035720" cy="3158096"/>
          </a:xfrm>
        </p:grpSpPr>
        <p:pic>
          <p:nvPicPr>
            <p:cNvPr id="25" name="Object 17">
              <a:extLst>
                <a:ext uri="{FF2B5EF4-FFF2-40B4-BE49-F238E27FC236}">
                  <a16:creationId xmlns:a16="http://schemas.microsoft.com/office/drawing/2014/main" id="{D6813ADE-3B0E-9D49-8577-59C1387BC9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4306161" y="5076190"/>
              <a:ext cx="3035720" cy="3158096"/>
            </a:xfrm>
            <a:prstGeom prst="rect">
              <a:avLst/>
            </a:prstGeom>
          </p:spPr>
        </p:pic>
      </p:grpSp>
      <p:grpSp>
        <p:nvGrpSpPr>
          <p:cNvPr id="60" name="그룹 1010">
            <a:extLst>
              <a:ext uri="{FF2B5EF4-FFF2-40B4-BE49-F238E27FC236}">
                <a16:creationId xmlns:a16="http://schemas.microsoft.com/office/drawing/2014/main" id="{49DF2674-BC77-ED5C-9E5E-5103C18C73A7}"/>
              </a:ext>
            </a:extLst>
          </p:cNvPr>
          <p:cNvGrpSpPr/>
          <p:nvPr/>
        </p:nvGrpSpPr>
        <p:grpSpPr>
          <a:xfrm>
            <a:off x="1723281" y="5941784"/>
            <a:ext cx="2672578" cy="2929635"/>
            <a:chOff x="10464677" y="4034229"/>
            <a:chExt cx="2929635" cy="2929635"/>
          </a:xfrm>
        </p:grpSpPr>
        <p:pic>
          <p:nvPicPr>
            <p:cNvPr id="61" name="Object 35">
              <a:extLst>
                <a:ext uri="{FF2B5EF4-FFF2-40B4-BE49-F238E27FC236}">
                  <a16:creationId xmlns:a16="http://schemas.microsoft.com/office/drawing/2014/main" id="{624591CF-EF93-A5DE-8714-D2FE0D41C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464677" y="4034229"/>
              <a:ext cx="2929635" cy="2929635"/>
            </a:xfrm>
            <a:prstGeom prst="rect">
              <a:avLst/>
            </a:prstGeom>
          </p:spPr>
        </p:pic>
      </p:grpSp>
      <p:grpSp>
        <p:nvGrpSpPr>
          <p:cNvPr id="62" name="그룹 1010">
            <a:extLst>
              <a:ext uri="{FF2B5EF4-FFF2-40B4-BE49-F238E27FC236}">
                <a16:creationId xmlns:a16="http://schemas.microsoft.com/office/drawing/2014/main" id="{9D752941-24EF-0044-44AD-917C19B7235F}"/>
              </a:ext>
            </a:extLst>
          </p:cNvPr>
          <p:cNvGrpSpPr/>
          <p:nvPr/>
        </p:nvGrpSpPr>
        <p:grpSpPr>
          <a:xfrm>
            <a:off x="7074155" y="5829300"/>
            <a:ext cx="2672578" cy="2929635"/>
            <a:chOff x="10464677" y="4034229"/>
            <a:chExt cx="2929635" cy="2929635"/>
          </a:xfrm>
        </p:grpSpPr>
        <p:pic>
          <p:nvPicPr>
            <p:cNvPr id="63" name="Object 35">
              <a:extLst>
                <a:ext uri="{FF2B5EF4-FFF2-40B4-BE49-F238E27FC236}">
                  <a16:creationId xmlns:a16="http://schemas.microsoft.com/office/drawing/2014/main" id="{8F0A2BB8-86D9-2506-8E63-6566C0D2E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464677" y="4034229"/>
              <a:ext cx="2929635" cy="2929635"/>
            </a:xfrm>
            <a:prstGeom prst="rect">
              <a:avLst/>
            </a:prstGeom>
          </p:spPr>
        </p:pic>
      </p:grpSp>
      <p:grpSp>
        <p:nvGrpSpPr>
          <p:cNvPr id="64" name="그룹 1010">
            <a:extLst>
              <a:ext uri="{FF2B5EF4-FFF2-40B4-BE49-F238E27FC236}">
                <a16:creationId xmlns:a16="http://schemas.microsoft.com/office/drawing/2014/main" id="{F9E89BDD-0F9B-1A97-1784-ABB5D5B8EB42}"/>
              </a:ext>
            </a:extLst>
          </p:cNvPr>
          <p:cNvGrpSpPr/>
          <p:nvPr/>
        </p:nvGrpSpPr>
        <p:grpSpPr>
          <a:xfrm>
            <a:off x="12034022" y="5941783"/>
            <a:ext cx="2672578" cy="2929635"/>
            <a:chOff x="10464677" y="4034229"/>
            <a:chExt cx="2929635" cy="2929635"/>
          </a:xfrm>
        </p:grpSpPr>
        <p:pic>
          <p:nvPicPr>
            <p:cNvPr id="65" name="Object 35">
              <a:extLst>
                <a:ext uri="{FF2B5EF4-FFF2-40B4-BE49-F238E27FC236}">
                  <a16:creationId xmlns:a16="http://schemas.microsoft.com/office/drawing/2014/main" id="{E265C04C-B7E1-EEA2-8A67-9226BF77E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464677" y="4034229"/>
              <a:ext cx="2929635" cy="2929635"/>
            </a:xfrm>
            <a:prstGeom prst="rect">
              <a:avLst/>
            </a:prstGeom>
          </p:spPr>
        </p:pic>
      </p:grpSp>
      <p:grpSp>
        <p:nvGrpSpPr>
          <p:cNvPr id="66" name="그룹 1005">
            <a:extLst>
              <a:ext uri="{FF2B5EF4-FFF2-40B4-BE49-F238E27FC236}">
                <a16:creationId xmlns:a16="http://schemas.microsoft.com/office/drawing/2014/main" id="{8B00D17A-C9F8-FD92-CD1B-66F7DC1D4341}"/>
              </a:ext>
            </a:extLst>
          </p:cNvPr>
          <p:cNvGrpSpPr/>
          <p:nvPr/>
        </p:nvGrpSpPr>
        <p:grpSpPr>
          <a:xfrm>
            <a:off x="12115800" y="6124549"/>
            <a:ext cx="2373155" cy="2618969"/>
            <a:chOff x="7703921" y="-1179079"/>
            <a:chExt cx="2692378" cy="3103605"/>
          </a:xfrm>
        </p:grpSpPr>
        <p:pic>
          <p:nvPicPr>
            <p:cNvPr id="67" name="Object 14">
              <a:extLst>
                <a:ext uri="{FF2B5EF4-FFF2-40B4-BE49-F238E27FC236}">
                  <a16:creationId xmlns:a16="http://schemas.microsoft.com/office/drawing/2014/main" id="{FD72749E-8C6E-8353-763E-5E7887503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703921" y="-1179079"/>
              <a:ext cx="2692378" cy="3103605"/>
            </a:xfrm>
            <a:prstGeom prst="rect">
              <a:avLst/>
            </a:prstGeom>
          </p:spPr>
        </p:pic>
      </p:grpSp>
      <p:grpSp>
        <p:nvGrpSpPr>
          <p:cNvPr id="68" name="그룹 1006">
            <a:extLst>
              <a:ext uri="{FF2B5EF4-FFF2-40B4-BE49-F238E27FC236}">
                <a16:creationId xmlns:a16="http://schemas.microsoft.com/office/drawing/2014/main" id="{91DFB55D-2B75-CD1D-BFF7-FDF44D76B597}"/>
              </a:ext>
            </a:extLst>
          </p:cNvPr>
          <p:cNvGrpSpPr/>
          <p:nvPr/>
        </p:nvGrpSpPr>
        <p:grpSpPr>
          <a:xfrm>
            <a:off x="7157919" y="6042223"/>
            <a:ext cx="2672578" cy="2593906"/>
            <a:chOff x="13735938" y="4968422"/>
            <a:chExt cx="3035720" cy="3158096"/>
          </a:xfrm>
        </p:grpSpPr>
        <p:pic>
          <p:nvPicPr>
            <p:cNvPr id="69" name="Object 17">
              <a:extLst>
                <a:ext uri="{FF2B5EF4-FFF2-40B4-BE49-F238E27FC236}">
                  <a16:creationId xmlns:a16="http://schemas.microsoft.com/office/drawing/2014/main" id="{A75E119B-F872-73BF-1018-B01C22D7B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735938" y="4968422"/>
              <a:ext cx="3035720" cy="3158096"/>
            </a:xfrm>
            <a:prstGeom prst="rect">
              <a:avLst/>
            </a:prstGeom>
          </p:spPr>
        </p:pic>
      </p:grpSp>
      <p:grpSp>
        <p:nvGrpSpPr>
          <p:cNvPr id="70" name="그룹 1004">
            <a:extLst>
              <a:ext uri="{FF2B5EF4-FFF2-40B4-BE49-F238E27FC236}">
                <a16:creationId xmlns:a16="http://schemas.microsoft.com/office/drawing/2014/main" id="{D75B866E-3F79-8ACE-ECF8-C299298CA3F1}"/>
              </a:ext>
            </a:extLst>
          </p:cNvPr>
          <p:cNvGrpSpPr/>
          <p:nvPr/>
        </p:nvGrpSpPr>
        <p:grpSpPr>
          <a:xfrm>
            <a:off x="1782275" y="6199801"/>
            <a:ext cx="2765984" cy="2510062"/>
            <a:chOff x="9787501" y="5082482"/>
            <a:chExt cx="3300152" cy="3118644"/>
          </a:xfrm>
        </p:grpSpPr>
        <p:pic>
          <p:nvPicPr>
            <p:cNvPr id="71" name="Object 11">
              <a:extLst>
                <a:ext uri="{FF2B5EF4-FFF2-40B4-BE49-F238E27FC236}">
                  <a16:creationId xmlns:a16="http://schemas.microsoft.com/office/drawing/2014/main" id="{6C716628-6A49-F8D0-3C95-DA360A999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787501" y="5082482"/>
              <a:ext cx="3300152" cy="3118644"/>
            </a:xfrm>
            <a:prstGeom prst="rect">
              <a:avLst/>
            </a:prstGeom>
          </p:spPr>
        </p:pic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3BDEAC7C-27F6-6D81-1952-09DFCE77BBD9}"/>
              </a:ext>
            </a:extLst>
          </p:cNvPr>
          <p:cNvSpPr txBox="1"/>
          <p:nvPr/>
        </p:nvSpPr>
        <p:spPr>
          <a:xfrm>
            <a:off x="4439774" y="6889558"/>
            <a:ext cx="312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데이터 </a:t>
            </a:r>
            <a:r>
              <a:rPr lang="ko-KR" altLang="en-US" sz="2400" dirty="0" err="1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크롤링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PPT </a:t>
            </a: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제작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CFB106E-1214-80A0-70DB-492EDBB0EA65}"/>
              </a:ext>
            </a:extLst>
          </p:cNvPr>
          <p:cNvSpPr txBox="1"/>
          <p:nvPr/>
        </p:nvSpPr>
        <p:spPr>
          <a:xfrm>
            <a:off x="9753600" y="3162300"/>
            <a:ext cx="312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데이터 </a:t>
            </a:r>
            <a:r>
              <a:rPr lang="ko-KR" altLang="en-US" sz="2400" dirty="0" err="1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크롤링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PPT </a:t>
            </a: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제작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3FE3E96-269A-188F-1AC8-E5FFEBB6466D}"/>
              </a:ext>
            </a:extLst>
          </p:cNvPr>
          <p:cNvSpPr txBox="1"/>
          <p:nvPr/>
        </p:nvSpPr>
        <p:spPr>
          <a:xfrm>
            <a:off x="9753600" y="6830680"/>
            <a:ext cx="312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데이터 </a:t>
            </a:r>
            <a:r>
              <a:rPr lang="ko-KR" altLang="en-US" sz="2400" dirty="0" err="1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전처리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-</a:t>
            </a: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 모델 튜닝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BC9DE5A-5C3C-81B3-A489-E0E9BC38BD9F}"/>
              </a:ext>
            </a:extLst>
          </p:cNvPr>
          <p:cNvSpPr txBox="1"/>
          <p:nvPr/>
        </p:nvSpPr>
        <p:spPr>
          <a:xfrm>
            <a:off x="4390631" y="3186322"/>
            <a:ext cx="312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데이터 </a:t>
            </a:r>
            <a:r>
              <a:rPr lang="ko-KR" altLang="en-US" sz="2400" dirty="0" err="1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전처리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모델 튜닝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B48F12A-DD4D-F897-0C83-0E6B6BC7085B}"/>
              </a:ext>
            </a:extLst>
          </p:cNvPr>
          <p:cNvSpPr txBox="1"/>
          <p:nvPr/>
        </p:nvSpPr>
        <p:spPr>
          <a:xfrm>
            <a:off x="14538848" y="6819900"/>
            <a:ext cx="312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데이터 </a:t>
            </a:r>
            <a:r>
              <a:rPr lang="ko-KR" altLang="en-US" sz="2400" dirty="0" err="1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전처리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모델 튜닝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85A95C9-0C9E-65B1-2E6D-9986A272EDB9}"/>
              </a:ext>
            </a:extLst>
          </p:cNvPr>
          <p:cNvSpPr txBox="1"/>
          <p:nvPr/>
        </p:nvSpPr>
        <p:spPr>
          <a:xfrm>
            <a:off x="14554200" y="3169503"/>
            <a:ext cx="3124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데이터 </a:t>
            </a:r>
            <a:r>
              <a:rPr lang="ko-KR" altLang="en-US" sz="2400" dirty="0" err="1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크롤링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데이터 </a:t>
            </a:r>
            <a:r>
              <a:rPr lang="ko-KR" altLang="en-US" sz="2400" dirty="0" err="1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전처리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모델 튜닝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 err="1">
                <a:solidFill>
                  <a:schemeClr val="bg1">
                    <a:lumMod val="50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웹앱</a:t>
            </a:r>
            <a:endParaRPr lang="ko-KR" altLang="en-US" sz="2400" dirty="0">
              <a:solidFill>
                <a:schemeClr val="bg1">
                  <a:lumMod val="50000"/>
                </a:schemeClr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2A3DD9-E090-24C2-4E17-EE952E11BD50}"/>
              </a:ext>
            </a:extLst>
          </p:cNvPr>
          <p:cNvSpPr txBox="1"/>
          <p:nvPr/>
        </p:nvSpPr>
        <p:spPr>
          <a:xfrm>
            <a:off x="2199082" y="5092125"/>
            <a:ext cx="2027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전승훈</a:t>
            </a:r>
            <a:r>
              <a:rPr lang="en-US" altLang="ko-KR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(B)</a:t>
            </a:r>
            <a:endParaRPr lang="ko-KR" altLang="en-US" sz="2800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8EE757A-C439-6AF2-7E1D-95FBAC035739}"/>
              </a:ext>
            </a:extLst>
          </p:cNvPr>
          <p:cNvSpPr txBox="1"/>
          <p:nvPr/>
        </p:nvSpPr>
        <p:spPr>
          <a:xfrm>
            <a:off x="7391400" y="5143500"/>
            <a:ext cx="2027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강창훈</a:t>
            </a:r>
            <a:r>
              <a:rPr lang="en-US" altLang="ko-KR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(B)</a:t>
            </a:r>
            <a:endParaRPr lang="ko-KR" altLang="en-US" sz="2800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BCC1D7B-1717-B5A6-7BB1-4035C5BBBF28}"/>
              </a:ext>
            </a:extLst>
          </p:cNvPr>
          <p:cNvSpPr txBox="1"/>
          <p:nvPr/>
        </p:nvSpPr>
        <p:spPr>
          <a:xfrm>
            <a:off x="12496800" y="5168325"/>
            <a:ext cx="2027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latin typeface="공체 Medium" panose="00000600000000000000" pitchFamily="2" charset="-127"/>
                <a:ea typeface="공체 Medium" panose="00000600000000000000" pitchFamily="2" charset="-127"/>
              </a:rPr>
              <a:t>김규형</a:t>
            </a:r>
            <a:r>
              <a:rPr lang="en-US" altLang="ko-KR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(A)</a:t>
            </a:r>
            <a:endParaRPr lang="ko-KR" altLang="en-US" sz="2800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4923B4E-398D-E8BD-FD1F-B6BEE3966A45}"/>
              </a:ext>
            </a:extLst>
          </p:cNvPr>
          <p:cNvSpPr txBox="1"/>
          <p:nvPr/>
        </p:nvSpPr>
        <p:spPr>
          <a:xfrm>
            <a:off x="2057400" y="8735080"/>
            <a:ext cx="2027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 </a:t>
            </a:r>
            <a:r>
              <a:rPr lang="ko-KR" altLang="en-US" sz="2800" dirty="0" err="1">
                <a:latin typeface="공체 Medium" panose="00000600000000000000" pitchFamily="2" charset="-127"/>
                <a:ea typeface="공체 Medium" panose="00000600000000000000" pitchFamily="2" charset="-127"/>
              </a:rPr>
              <a:t>김연지</a:t>
            </a:r>
            <a:r>
              <a:rPr lang="en-US" altLang="ko-KR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(B)</a:t>
            </a:r>
            <a:endParaRPr lang="ko-KR" altLang="en-US" sz="2800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7B3CD0F-8051-13C8-6E60-7DD26EAC69A2}"/>
              </a:ext>
            </a:extLst>
          </p:cNvPr>
          <p:cNvSpPr txBox="1"/>
          <p:nvPr/>
        </p:nvSpPr>
        <p:spPr>
          <a:xfrm>
            <a:off x="7497608" y="8724900"/>
            <a:ext cx="2027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김지원</a:t>
            </a:r>
            <a:r>
              <a:rPr lang="en-US" altLang="ko-KR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(B)</a:t>
            </a:r>
            <a:endParaRPr lang="ko-KR" altLang="en-US" sz="2800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7289EC3-17FA-E2EA-0C52-7EB4C6ACD257}"/>
              </a:ext>
            </a:extLst>
          </p:cNvPr>
          <p:cNvSpPr txBox="1"/>
          <p:nvPr/>
        </p:nvSpPr>
        <p:spPr>
          <a:xfrm>
            <a:off x="12526808" y="8724900"/>
            <a:ext cx="2027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정성원</a:t>
            </a:r>
            <a:r>
              <a:rPr lang="en-US" altLang="ko-KR" sz="2800" dirty="0">
                <a:latin typeface="공체 Medium" panose="00000600000000000000" pitchFamily="2" charset="-127"/>
                <a:ea typeface="공체 Medium" panose="00000600000000000000" pitchFamily="2" charset="-127"/>
              </a:rPr>
              <a:t>(A)</a:t>
            </a:r>
            <a:endParaRPr lang="ko-KR" altLang="en-US" sz="2800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B684E2-94D1-86F9-7761-3E682730A11B}"/>
              </a:ext>
            </a:extLst>
          </p:cNvPr>
          <p:cNvSpPr txBox="1"/>
          <p:nvPr/>
        </p:nvSpPr>
        <p:spPr>
          <a:xfrm>
            <a:off x="13638703" y="1620051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MD개성체" panose="02020603020101020101" pitchFamily="18" charset="-127"/>
                <a:ea typeface="MD개성체" panose="02020603020101020101" pitchFamily="18" charset="-127"/>
              </a:rPr>
              <a:t>* A: </a:t>
            </a:r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멘토</a:t>
            </a:r>
            <a:r>
              <a:rPr lang="en-US" altLang="ko-KR" dirty="0">
                <a:latin typeface="MD개성체" panose="02020603020101020101" pitchFamily="18" charset="-127"/>
                <a:ea typeface="MD개성체" panose="02020603020101020101" pitchFamily="18" charset="-127"/>
              </a:rPr>
              <a:t>, B: </a:t>
            </a:r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멘티</a:t>
            </a:r>
          </a:p>
        </p:txBody>
      </p:sp>
    </p:spTree>
    <p:extLst>
      <p:ext uri="{BB962C8B-B14F-4D97-AF65-F5344CB8AC3E}">
        <p14:creationId xmlns:p14="http://schemas.microsoft.com/office/powerpoint/2010/main" val="4036530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43857" y="5994497"/>
            <a:ext cx="3680721" cy="1745139"/>
            <a:chOff x="943857" y="5994497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3857" y="5994497"/>
              <a:ext cx="3680721" cy="1745139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C214923E-307A-0C0E-8D22-B808D9D18C90}"/>
              </a:ext>
            </a:extLst>
          </p:cNvPr>
          <p:cNvSpPr txBox="1"/>
          <p:nvPr/>
        </p:nvSpPr>
        <p:spPr>
          <a:xfrm>
            <a:off x="1756415" y="6605456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3.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기대효과</a:t>
            </a:r>
          </a:p>
        </p:txBody>
      </p:sp>
      <p:pic>
        <p:nvPicPr>
          <p:cNvPr id="35" name="Picture 4">
            <a:extLst>
              <a:ext uri="{FF2B5EF4-FFF2-40B4-BE49-F238E27FC236}">
                <a16:creationId xmlns:a16="http://schemas.microsoft.com/office/drawing/2014/main" id="{043B7A81-CE4E-C405-5E27-5691BB6AB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C89F4191-83CB-DADB-7AB9-982F3C44885B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946D0C-D410-D7BC-E7A6-DE1FD1B947E5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기대효과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CDB479-CB2F-B0F8-A270-98DDA9887E66}"/>
              </a:ext>
            </a:extLst>
          </p:cNvPr>
          <p:cNvSpPr txBox="1"/>
          <p:nvPr/>
        </p:nvSpPr>
        <p:spPr>
          <a:xfrm>
            <a:off x="10565310" y="3086100"/>
            <a:ext cx="7491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b="0" i="0" dirty="0">
              <a:solidFill>
                <a:srgbClr val="1D1C1D"/>
              </a:solidFill>
              <a:effectLst/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algn="ctr"/>
            <a:r>
              <a:rPr lang="ko-KR" altLang="en-US" sz="28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지식</a:t>
            </a:r>
            <a:r>
              <a:rPr lang="en-US" altLang="ko-KR" sz="28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IN</a:t>
            </a:r>
            <a:r>
              <a:rPr lang="ko-KR" altLang="en-US" sz="28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이나 다른 사이트를 뒤적이지 않아도 실시간으로 도서를 </a:t>
            </a:r>
            <a:r>
              <a:rPr lang="ko-KR" altLang="en-US" sz="2800" b="0" i="0" dirty="0" err="1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추천받을</a:t>
            </a:r>
            <a:r>
              <a:rPr lang="ko-KR" altLang="en-US" sz="28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 수 있음</a:t>
            </a:r>
            <a:r>
              <a:rPr lang="en-US" altLang="ko-KR" sz="2800" b="0" i="0" dirty="0">
                <a:solidFill>
                  <a:srgbClr val="1D1C1D"/>
                </a:solidFill>
                <a:effectLst/>
                <a:latin typeface="공체 Light" panose="00000300000000000000" pitchFamily="2" charset="-127"/>
                <a:ea typeface="공체 Light" panose="00000300000000000000" pitchFamily="2" charset="-127"/>
              </a:rPr>
              <a:t>.</a:t>
            </a:r>
            <a:endParaRPr lang="en-US" altLang="ko-KR" sz="2800" dirty="0">
              <a:solidFill>
                <a:srgbClr val="1D1C1D"/>
              </a:solidFill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endParaRPr lang="ko-KR" altLang="en-US" sz="1600" dirty="0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AEFBB0D-FD23-A60A-20FF-673D30627360}"/>
              </a:ext>
            </a:extLst>
          </p:cNvPr>
          <p:cNvCxnSpPr>
            <a:cxnSpLocks/>
          </p:cNvCxnSpPr>
          <p:nvPr/>
        </p:nvCxnSpPr>
        <p:spPr>
          <a:xfrm flipH="1" flipV="1">
            <a:off x="5334000" y="5600700"/>
            <a:ext cx="12115800" cy="11274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Signing a business cooperation Premium Vector">
            <a:extLst>
              <a:ext uri="{FF2B5EF4-FFF2-40B4-BE49-F238E27FC236}">
                <a16:creationId xmlns:a16="http://schemas.microsoft.com/office/drawing/2014/main" id="{E98083FD-3D62-37D3-B01E-B25AF4247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0895" y1="38697" x2="52236" y2="44061"/>
                        <a14:foregroundMark x1="52236" y1="44061" x2="67572" y2="64943"/>
                        <a14:foregroundMark x1="47764" y1="40230" x2="55112" y2="29310"/>
                        <a14:foregroundMark x1="55112" y1="29310" x2="57827" y2="38314"/>
                        <a14:foregroundMark x1="68690" y1="39655" x2="77157" y2="40230"/>
                        <a14:foregroundMark x1="84505" y1="39655" x2="73802" y2="33908"/>
                        <a14:foregroundMark x1="73802" y1="33908" x2="81150" y2="42529"/>
                        <a14:foregroundMark x1="81150" y1="42529" x2="83227" y2="43678"/>
                        <a14:foregroundMark x1="85623" y1="51916" x2="71565" y2="53257"/>
                        <a14:foregroundMark x1="71565" y1="53257" x2="71086" y2="53831"/>
                        <a14:foregroundMark x1="82907" y1="64943" x2="71086" y2="65326"/>
                        <a14:foregroundMark x1="71086" y1="65326" x2="71086" y2="65326"/>
                        <a14:foregroundMark x1="25080" y1="57088" x2="26997" y2="66667"/>
                        <a14:foregroundMark x1="26997" y1="66667" x2="31789" y2="75670"/>
                        <a14:foregroundMark x1="31789" y1="75670" x2="39297" y2="76437"/>
                        <a14:foregroundMark x1="27636" y1="63027" x2="22204" y2="54981"/>
                        <a14:foregroundMark x1="22204" y1="54981" x2="29553" y2="57663"/>
                        <a14:foregroundMark x1="31629" y1="61494" x2="24441" y2="52490"/>
                        <a14:foregroundMark x1="24441" y1="52490" x2="26038" y2="58621"/>
                        <a14:foregroundMark x1="15495" y1="54789" x2="31949" y2="52874"/>
                        <a14:foregroundMark x1="77636" y1="29502" x2="70288" y2="31992"/>
                        <a14:foregroundMark x1="76038" y1="30460" x2="85463" y2="45785"/>
                        <a14:foregroundMark x1="85463" y1="45785" x2="85623" y2="469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7156" y="5572449"/>
            <a:ext cx="5635941" cy="469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ich people keeping cash and clocks in piggy bank. vector illustration for time is money, business, time management, wealth concept Free Vector">
            <a:extLst>
              <a:ext uri="{FF2B5EF4-FFF2-40B4-BE49-F238E27FC236}">
                <a16:creationId xmlns:a16="http://schemas.microsoft.com/office/drawing/2014/main" id="{94C32F1D-A6CD-C1C8-E84B-ECFF409BC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371" y="1183722"/>
            <a:ext cx="5362655" cy="357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843B4F9-EFA8-2DDE-9596-413EBFF3E6E0}"/>
              </a:ext>
            </a:extLst>
          </p:cNvPr>
          <p:cNvSpPr txBox="1"/>
          <p:nvPr/>
        </p:nvSpPr>
        <p:spPr>
          <a:xfrm>
            <a:off x="11061525" y="8003619"/>
            <a:ext cx="649879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타 사이트의 도서 추천과 달리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1C1D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미리보기 내용을 기반으로 추천하기에 독자가 원하는 책에 더 가까이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1C1D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접근할 수 있음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0576ECF6-8636-A099-E16E-7C87232D849F}"/>
              </a:ext>
            </a:extLst>
          </p:cNvPr>
          <p:cNvSpPr/>
          <p:nvPr/>
        </p:nvSpPr>
        <p:spPr>
          <a:xfrm>
            <a:off x="11817926" y="1780428"/>
            <a:ext cx="4638904" cy="1231106"/>
          </a:xfrm>
          <a:prstGeom prst="roundRect">
            <a:avLst/>
          </a:prstGeom>
          <a:solidFill>
            <a:srgbClr val="FCD5B5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858B4-02FA-769D-BD67-F8B01EEF6196}"/>
              </a:ext>
            </a:extLst>
          </p:cNvPr>
          <p:cNvSpPr txBox="1"/>
          <p:nvPr/>
        </p:nvSpPr>
        <p:spPr>
          <a:xfrm>
            <a:off x="10131734" y="1932156"/>
            <a:ext cx="7924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검색의 </a:t>
            </a:r>
            <a:r>
              <a:rPr kumimoji="0" lang="ko-KR" altLang="en-US" sz="280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즉각성</a:t>
            </a:r>
            <a:r>
              <a:rPr kumimoji="0" lang="ko-KR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에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 의해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1D1C1D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도서를 찾는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시간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/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비용 감소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  <a:p>
            <a:endParaRPr lang="ko-KR" altLang="en-US" dirty="0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6C5EBB39-467B-FDBC-4087-D26E9818C225}"/>
              </a:ext>
            </a:extLst>
          </p:cNvPr>
          <p:cNvSpPr/>
          <p:nvPr/>
        </p:nvSpPr>
        <p:spPr>
          <a:xfrm>
            <a:off x="11921989" y="6425031"/>
            <a:ext cx="4638904" cy="1231106"/>
          </a:xfrm>
          <a:prstGeom prst="roundRect">
            <a:avLst/>
          </a:prstGeom>
          <a:solidFill>
            <a:srgbClr val="DBEEF4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1389A35-C62E-1706-2D9B-6BC96F2225F7}"/>
              </a:ext>
            </a:extLst>
          </p:cNvPr>
          <p:cNvSpPr txBox="1"/>
          <p:nvPr/>
        </p:nvSpPr>
        <p:spPr>
          <a:xfrm>
            <a:off x="12192000" y="6796326"/>
            <a:ext cx="43688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내용 기반 특화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검색엔진 </a:t>
            </a: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srgbClr val="1D1C1D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  <a:p>
            <a:endParaRPr lang="ko-KR" altLang="en-US" sz="1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A5E2EE26-65C5-4D23-AF27-96E5552714AC}"/>
              </a:ext>
            </a:extLst>
          </p:cNvPr>
          <p:cNvSpPr/>
          <p:nvPr/>
        </p:nvSpPr>
        <p:spPr>
          <a:xfrm>
            <a:off x="5376384" y="1421303"/>
            <a:ext cx="12018451" cy="325244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F662950F-E035-78D2-CE8B-0D61D09BB532}"/>
              </a:ext>
            </a:extLst>
          </p:cNvPr>
          <p:cNvSpPr/>
          <p:nvPr/>
        </p:nvSpPr>
        <p:spPr>
          <a:xfrm>
            <a:off x="13831634" y="3745195"/>
            <a:ext cx="2950155" cy="386642"/>
          </a:xfrm>
          <a:prstGeom prst="roundRect">
            <a:avLst/>
          </a:prstGeom>
          <a:solidFill>
            <a:srgbClr val="5B9BD5">
              <a:lumMod val="20000"/>
              <a:lumOff val="80000"/>
            </a:srgbClr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A1EA727-54FB-ADA1-4FC2-B9F1EBCBAF4E}"/>
              </a:ext>
            </a:extLst>
          </p:cNvPr>
          <p:cNvSpPr txBox="1"/>
          <p:nvPr/>
        </p:nvSpPr>
        <p:spPr>
          <a:xfrm>
            <a:off x="13762417" y="3619500"/>
            <a:ext cx="52555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prstClr val="black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데이터 양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</a:rPr>
              <a:t>의 한계</a:t>
            </a: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</a:endParaRPr>
          </a:p>
          <a:p>
            <a:endParaRPr lang="ko-KR" altLang="en-US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B4A113A9-E883-9A35-59CD-3E1AAED2E2B0}"/>
              </a:ext>
            </a:extLst>
          </p:cNvPr>
          <p:cNvSpPr/>
          <p:nvPr/>
        </p:nvSpPr>
        <p:spPr>
          <a:xfrm>
            <a:off x="9768564" y="3688660"/>
            <a:ext cx="3380393" cy="389018"/>
          </a:xfrm>
          <a:prstGeom prst="roundRect">
            <a:avLst/>
          </a:prstGeom>
          <a:solidFill>
            <a:srgbClr val="70AD47">
              <a:lumMod val="20000"/>
              <a:lumOff val="80000"/>
            </a:srgbClr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3C7B8A1-B0D0-AF0A-3F1E-5560906AF44D}"/>
              </a:ext>
            </a:extLst>
          </p:cNvPr>
          <p:cNvSpPr txBox="1"/>
          <p:nvPr/>
        </p:nvSpPr>
        <p:spPr>
          <a:xfrm>
            <a:off x="9753600" y="3619500"/>
            <a:ext cx="368072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</a:rPr>
              <a:t>텍스트 추출의 한계</a:t>
            </a: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</a:endParaRPr>
          </a:p>
          <a:p>
            <a:endParaRPr lang="ko-KR" alt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43857" y="5994497"/>
            <a:ext cx="3680721" cy="1745139"/>
            <a:chOff x="943857" y="5994497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3857" y="5994497"/>
              <a:ext cx="3680721" cy="1745139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C214923E-307A-0C0E-8D22-B808D9D18C90}"/>
              </a:ext>
            </a:extLst>
          </p:cNvPr>
          <p:cNvSpPr txBox="1"/>
          <p:nvPr/>
        </p:nvSpPr>
        <p:spPr>
          <a:xfrm>
            <a:off x="1756415" y="6605456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3.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기대효과</a:t>
            </a:r>
          </a:p>
        </p:txBody>
      </p:sp>
      <p:pic>
        <p:nvPicPr>
          <p:cNvPr id="35" name="Picture 4">
            <a:extLst>
              <a:ext uri="{FF2B5EF4-FFF2-40B4-BE49-F238E27FC236}">
                <a16:creationId xmlns:a16="http://schemas.microsoft.com/office/drawing/2014/main" id="{043B7A81-CE4E-C405-5E27-5691BB6AB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C89F4191-83CB-DADB-7AB9-982F3C44885B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7602C778-6A34-83E8-7906-3D13342FD532}"/>
              </a:ext>
            </a:extLst>
          </p:cNvPr>
          <p:cNvSpPr/>
          <p:nvPr/>
        </p:nvSpPr>
        <p:spPr>
          <a:xfrm>
            <a:off x="6025450" y="3777893"/>
            <a:ext cx="2953212" cy="299812"/>
          </a:xfrm>
          <a:prstGeom prst="roundRect">
            <a:avLst/>
          </a:prstGeom>
          <a:solidFill>
            <a:srgbClr val="FFC000">
              <a:lumMod val="40000"/>
              <a:lumOff val="60000"/>
            </a:srgbClr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098" name="Picture 2" descr="Preview ">
            <a:extLst>
              <a:ext uri="{FF2B5EF4-FFF2-40B4-BE49-F238E27FC236}">
                <a16:creationId xmlns:a16="http://schemas.microsoft.com/office/drawing/2014/main" id="{363C7AAE-003D-4068-A044-4F41E19AE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0236" y="210197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18A6C9-8CBF-F22B-780C-16AF90367587}"/>
              </a:ext>
            </a:extLst>
          </p:cNvPr>
          <p:cNvSpPr txBox="1"/>
          <p:nvPr/>
        </p:nvSpPr>
        <p:spPr>
          <a:xfrm>
            <a:off x="6003057" y="3646791"/>
            <a:ext cx="52555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</a:rPr>
              <a:t>미리보기의 한계</a:t>
            </a: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</a:endParaRPr>
          </a:p>
          <a:p>
            <a:endParaRPr lang="ko-KR" altLang="en-US" dirty="0"/>
          </a:p>
        </p:txBody>
      </p:sp>
      <p:pic>
        <p:nvPicPr>
          <p:cNvPr id="4102" name="Picture 6" descr="Text ">
            <a:extLst>
              <a:ext uri="{FF2B5EF4-FFF2-40B4-BE49-F238E27FC236}">
                <a16:creationId xmlns:a16="http://schemas.microsoft.com/office/drawing/2014/main" id="{CCEF9E7F-B003-C077-BEB2-88A9393D2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6035" y="1980346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Big data ">
            <a:extLst>
              <a:ext uri="{FF2B5EF4-FFF2-40B4-BE49-F238E27FC236}">
                <a16:creationId xmlns:a16="http://schemas.microsoft.com/office/drawing/2014/main" id="{66FC316C-F2C8-C8BF-D7EB-5DAA301FE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54200" y="207234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907CFE77-4080-93BF-1321-65139BBB7A62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한계 및 개선사항 </a:t>
            </a:r>
          </a:p>
        </p:txBody>
      </p:sp>
      <p:grpSp>
        <p:nvGrpSpPr>
          <p:cNvPr id="30" name="그룹 1012">
            <a:extLst>
              <a:ext uri="{FF2B5EF4-FFF2-40B4-BE49-F238E27FC236}">
                <a16:creationId xmlns:a16="http://schemas.microsoft.com/office/drawing/2014/main" id="{B1B6B881-8371-8D9A-AF65-001888099470}"/>
              </a:ext>
            </a:extLst>
          </p:cNvPr>
          <p:cNvGrpSpPr/>
          <p:nvPr/>
        </p:nvGrpSpPr>
        <p:grpSpPr>
          <a:xfrm>
            <a:off x="4844210" y="1227422"/>
            <a:ext cx="1959798" cy="749460"/>
            <a:chOff x="2875573" y="3318601"/>
            <a:chExt cx="2048171" cy="897829"/>
          </a:xfrm>
        </p:grpSpPr>
        <p:pic>
          <p:nvPicPr>
            <p:cNvPr id="31" name="Object 43">
              <a:extLst>
                <a:ext uri="{FF2B5EF4-FFF2-40B4-BE49-F238E27FC236}">
                  <a16:creationId xmlns:a16="http://schemas.microsoft.com/office/drawing/2014/main" id="{D019EA70-D095-3696-2236-53256EF47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32" name="Object 44">
              <a:extLst>
                <a:ext uri="{FF2B5EF4-FFF2-40B4-BE49-F238E27FC236}">
                  <a16:creationId xmlns:a16="http://schemas.microsoft.com/office/drawing/2014/main" id="{75EA9AC4-F621-DCBF-6199-5E308529C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ABE6E44-8414-B0A0-9D9D-F21FC6CB4628}"/>
              </a:ext>
            </a:extLst>
          </p:cNvPr>
          <p:cNvSpPr txBox="1"/>
          <p:nvPr/>
        </p:nvSpPr>
        <p:spPr>
          <a:xfrm>
            <a:off x="4992333" y="1338348"/>
            <a:ext cx="1537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한계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C3FB04F4-BF2D-A051-0F00-0D773697848C}"/>
              </a:ext>
            </a:extLst>
          </p:cNvPr>
          <p:cNvSpPr/>
          <p:nvPr/>
        </p:nvSpPr>
        <p:spPr>
          <a:xfrm>
            <a:off x="5376383" y="5835933"/>
            <a:ext cx="12018451" cy="418436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8" name="그룹 1012">
            <a:extLst>
              <a:ext uri="{FF2B5EF4-FFF2-40B4-BE49-F238E27FC236}">
                <a16:creationId xmlns:a16="http://schemas.microsoft.com/office/drawing/2014/main" id="{7E2D4D1D-A022-6160-97EA-F1BC5330EC52}"/>
              </a:ext>
            </a:extLst>
          </p:cNvPr>
          <p:cNvGrpSpPr/>
          <p:nvPr/>
        </p:nvGrpSpPr>
        <p:grpSpPr>
          <a:xfrm flipH="1">
            <a:off x="15873599" y="5643455"/>
            <a:ext cx="1816380" cy="749460"/>
            <a:chOff x="2875573" y="3318601"/>
            <a:chExt cx="2048171" cy="897829"/>
          </a:xfrm>
        </p:grpSpPr>
        <p:pic>
          <p:nvPicPr>
            <p:cNvPr id="39" name="Object 43">
              <a:extLst>
                <a:ext uri="{FF2B5EF4-FFF2-40B4-BE49-F238E27FC236}">
                  <a16:creationId xmlns:a16="http://schemas.microsoft.com/office/drawing/2014/main" id="{78AC6487-6729-78EA-1F6D-12EDE7993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41" name="Object 44">
              <a:extLst>
                <a:ext uri="{FF2B5EF4-FFF2-40B4-BE49-F238E27FC236}">
                  <a16:creationId xmlns:a16="http://schemas.microsoft.com/office/drawing/2014/main" id="{9948A909-0C4E-7D32-0D91-3AA8599B7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DE2D550F-E60F-971E-2C85-D48B5726E4E8}"/>
              </a:ext>
            </a:extLst>
          </p:cNvPr>
          <p:cNvSpPr txBox="1"/>
          <p:nvPr/>
        </p:nvSpPr>
        <p:spPr>
          <a:xfrm flipH="1">
            <a:off x="16050483" y="5756575"/>
            <a:ext cx="1674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개선사항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F1B0991-EEF5-3382-812D-0CB79D8ACB00}"/>
              </a:ext>
            </a:extLst>
          </p:cNvPr>
          <p:cNvGrpSpPr/>
          <p:nvPr/>
        </p:nvGrpSpPr>
        <p:grpSpPr>
          <a:xfrm>
            <a:off x="5790001" y="6088396"/>
            <a:ext cx="1861870" cy="1699648"/>
            <a:chOff x="2622378" y="3207080"/>
            <a:chExt cx="1296000" cy="1296000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DFF3EFF-E685-2411-8560-FAFB43492F16}"/>
                </a:ext>
              </a:extLst>
            </p:cNvPr>
            <p:cNvSpPr/>
            <p:nvPr/>
          </p:nvSpPr>
          <p:spPr>
            <a:xfrm>
              <a:off x="2622378" y="3207080"/>
              <a:ext cx="1296000" cy="1296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58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altLang="ko-KR" sz="1250" dirty="0">
                <a:solidFill>
                  <a:srgbClr val="E7E6E6">
                    <a:lumMod val="50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71D4C060-D7F7-BC15-0DBB-050177564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1679" y="3376381"/>
              <a:ext cx="957399" cy="957399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C0C59B6-08AC-405A-5523-80072458046A}"/>
              </a:ext>
            </a:extLst>
          </p:cNvPr>
          <p:cNvSpPr txBox="1"/>
          <p:nvPr/>
        </p:nvSpPr>
        <p:spPr>
          <a:xfrm>
            <a:off x="8326837" y="6254685"/>
            <a:ext cx="793341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“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동일한 책은 하나로 카운트하는 전처리를 추가하면 중복된 책 없이 추천이 가능할 것입니다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.”</a:t>
            </a:r>
          </a:p>
          <a:p>
            <a:endParaRPr lang="ko-KR" altLang="en-US" dirty="0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CACE8AC-DBA7-5978-5F6A-90685343669D}"/>
              </a:ext>
            </a:extLst>
          </p:cNvPr>
          <p:cNvGrpSpPr/>
          <p:nvPr/>
        </p:nvGrpSpPr>
        <p:grpSpPr>
          <a:xfrm>
            <a:off x="15163800" y="8087032"/>
            <a:ext cx="1813894" cy="1717042"/>
            <a:chOff x="7621127" y="3477074"/>
            <a:chExt cx="1296000" cy="1296000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676A735-E24D-8E86-068D-6FD1D96A7EB9}"/>
                </a:ext>
              </a:extLst>
            </p:cNvPr>
            <p:cNvSpPr/>
            <p:nvPr/>
          </p:nvSpPr>
          <p:spPr>
            <a:xfrm>
              <a:off x="7621127" y="3477074"/>
              <a:ext cx="1296000" cy="1296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58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altLang="ko-KR" sz="1250" dirty="0">
                <a:solidFill>
                  <a:srgbClr val="E7E6E6">
                    <a:lumMod val="50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C1887257-D7CF-8F69-68BB-EEA0FA1E9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6313" y="3642260"/>
              <a:ext cx="965629" cy="965629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642D9B5-1487-3769-5B55-BEE90E0576F8}"/>
              </a:ext>
            </a:extLst>
          </p:cNvPr>
          <p:cNvSpPr txBox="1"/>
          <p:nvPr/>
        </p:nvSpPr>
        <p:spPr>
          <a:xfrm>
            <a:off x="7085680" y="8463452"/>
            <a:ext cx="793341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“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책에 대한 키워드를 추출하여 사용자에게 알려주는 서비스를  추가해도 좋을 것 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같아요</a:t>
            </a:r>
            <a:r>
              <a:rPr lang="en-US" altLang="ko-KR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”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2841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76200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pic>
        <p:nvPicPr>
          <p:cNvPr id="35" name="Picture 4">
            <a:extLst>
              <a:ext uri="{FF2B5EF4-FFF2-40B4-BE49-F238E27FC236}">
                <a16:creationId xmlns:a16="http://schemas.microsoft.com/office/drawing/2014/main" id="{043B7A81-CE4E-C405-5E27-5691BB6AB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4837" y="585979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C89F4191-83CB-DADB-7AB9-982F3C44885B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07CFE77-4080-93BF-1321-65139BBB7A62}"/>
              </a:ext>
            </a:extLst>
          </p:cNvPr>
          <p:cNvSpPr txBox="1"/>
          <p:nvPr/>
        </p:nvSpPr>
        <p:spPr>
          <a:xfrm>
            <a:off x="9296400" y="381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DC1D3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팀 프로젝트 의의</a:t>
            </a:r>
          </a:p>
        </p:txBody>
      </p:sp>
      <p:pic>
        <p:nvPicPr>
          <p:cNvPr id="5126" name="Picture 6" descr="Hand drawn people working together illustration">
            <a:extLst>
              <a:ext uri="{FF2B5EF4-FFF2-40B4-BE49-F238E27FC236}">
                <a16:creationId xmlns:a16="http://schemas.microsoft.com/office/drawing/2014/main" id="{1EE13F41-D961-95C1-CC5C-1BC9A7EA9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837" b="99041" l="7348" r="94569">
                        <a14:foregroundMark x1="48722" y1="41966" x2="46645" y2="95204"/>
                        <a14:foregroundMark x1="68690" y1="93285" x2="66134" y2="99041"/>
                        <a14:foregroundMark x1="22684" y1="10072" x2="17732" y2="7914"/>
                        <a14:foregroundMark x1="15974" y1="7434" x2="19169" y2="3837"/>
                        <a14:foregroundMark x1="82588" y1="72182" x2="85463" y2="98321"/>
                        <a14:foregroundMark x1="91693" y1="85612" x2="94728" y2="98561"/>
                        <a14:foregroundMark x1="94728" y1="98561" x2="94728" y2="98801"/>
                        <a14:foregroundMark x1="69329" y1="90408" x2="65176" y2="98801"/>
                        <a14:foregroundMark x1="8786" y1="77938" x2="7348" y2="98801"/>
                        <a14:backgroundMark x1="7904" y1="98887" x2="7987" y2="99760"/>
                        <a14:backgroundMark x1="9678" y1="99162" x2="9744" y2="99760"/>
                        <a14:backgroundMark x1="7029" y1="75300" x2="7296" y2="77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6505575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타원 43">
            <a:extLst>
              <a:ext uri="{FF2B5EF4-FFF2-40B4-BE49-F238E27FC236}">
                <a16:creationId xmlns:a16="http://schemas.microsoft.com/office/drawing/2014/main" id="{76C492E0-943B-4527-C407-140962BA4403}"/>
              </a:ext>
            </a:extLst>
          </p:cNvPr>
          <p:cNvSpPr/>
          <p:nvPr/>
        </p:nvSpPr>
        <p:spPr>
          <a:xfrm>
            <a:off x="7560364" y="2008348"/>
            <a:ext cx="3319671" cy="3319671"/>
          </a:xfrm>
          <a:custGeom>
            <a:avLst/>
            <a:gdLst>
              <a:gd name="connsiteX0" fmla="*/ 0 w 3319671"/>
              <a:gd name="connsiteY0" fmla="*/ 1659836 h 3319671"/>
              <a:gd name="connsiteX1" fmla="*/ 1659836 w 3319671"/>
              <a:gd name="connsiteY1" fmla="*/ 0 h 3319671"/>
              <a:gd name="connsiteX2" fmla="*/ 3319672 w 3319671"/>
              <a:gd name="connsiteY2" fmla="*/ 1659836 h 3319671"/>
              <a:gd name="connsiteX3" fmla="*/ 1659836 w 3319671"/>
              <a:gd name="connsiteY3" fmla="*/ 3319672 h 3319671"/>
              <a:gd name="connsiteX4" fmla="*/ 0 w 3319671"/>
              <a:gd name="connsiteY4" fmla="*/ 1659836 h 3319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9671" h="3319671" fill="none" extrusionOk="0">
                <a:moveTo>
                  <a:pt x="0" y="1659836"/>
                </a:moveTo>
                <a:cubicBezTo>
                  <a:pt x="-132070" y="841369"/>
                  <a:pt x="677256" y="-29412"/>
                  <a:pt x="1659836" y="0"/>
                </a:cubicBezTo>
                <a:cubicBezTo>
                  <a:pt x="2641546" y="-86987"/>
                  <a:pt x="3461726" y="902660"/>
                  <a:pt x="3319672" y="1659836"/>
                </a:cubicBezTo>
                <a:cubicBezTo>
                  <a:pt x="3297354" y="2410313"/>
                  <a:pt x="2414393" y="3367522"/>
                  <a:pt x="1659836" y="3319672"/>
                </a:cubicBezTo>
                <a:cubicBezTo>
                  <a:pt x="663399" y="3277160"/>
                  <a:pt x="202993" y="2613617"/>
                  <a:pt x="0" y="1659836"/>
                </a:cubicBezTo>
                <a:close/>
              </a:path>
              <a:path w="3319671" h="3319671" stroke="0" extrusionOk="0">
                <a:moveTo>
                  <a:pt x="0" y="1659836"/>
                </a:moveTo>
                <a:cubicBezTo>
                  <a:pt x="43068" y="849111"/>
                  <a:pt x="784629" y="-61180"/>
                  <a:pt x="1659836" y="0"/>
                </a:cubicBezTo>
                <a:cubicBezTo>
                  <a:pt x="2460018" y="-103780"/>
                  <a:pt x="3322674" y="689409"/>
                  <a:pt x="3319672" y="1659836"/>
                </a:cubicBezTo>
                <a:cubicBezTo>
                  <a:pt x="3288418" y="2547296"/>
                  <a:pt x="2745329" y="3385302"/>
                  <a:pt x="1659836" y="3319672"/>
                </a:cubicBezTo>
                <a:cubicBezTo>
                  <a:pt x="782417" y="3366569"/>
                  <a:pt x="-27756" y="2469802"/>
                  <a:pt x="0" y="1659836"/>
                </a:cubicBezTo>
                <a:close/>
              </a:path>
            </a:pathLst>
          </a:custGeom>
          <a:solidFill>
            <a:srgbClr val="DBEEF4"/>
          </a:solidFill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38342021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200" b="1" dirty="0">
                <a:solidFill>
                  <a:schemeClr val="accent1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프로젝트 완성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B8214C4B-59F7-914C-912D-51A6A7C19A15}"/>
              </a:ext>
            </a:extLst>
          </p:cNvPr>
          <p:cNvSpPr/>
          <p:nvPr/>
        </p:nvSpPr>
        <p:spPr>
          <a:xfrm>
            <a:off x="12241693" y="2060496"/>
            <a:ext cx="3319671" cy="3319671"/>
          </a:xfrm>
          <a:custGeom>
            <a:avLst/>
            <a:gdLst>
              <a:gd name="connsiteX0" fmla="*/ 0 w 3319671"/>
              <a:gd name="connsiteY0" fmla="*/ 1659836 h 3319671"/>
              <a:gd name="connsiteX1" fmla="*/ 1659836 w 3319671"/>
              <a:gd name="connsiteY1" fmla="*/ 0 h 3319671"/>
              <a:gd name="connsiteX2" fmla="*/ 3319672 w 3319671"/>
              <a:gd name="connsiteY2" fmla="*/ 1659836 h 3319671"/>
              <a:gd name="connsiteX3" fmla="*/ 1659836 w 3319671"/>
              <a:gd name="connsiteY3" fmla="*/ 3319672 h 3319671"/>
              <a:gd name="connsiteX4" fmla="*/ 0 w 3319671"/>
              <a:gd name="connsiteY4" fmla="*/ 1659836 h 3319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9671" h="3319671" fill="none" extrusionOk="0">
                <a:moveTo>
                  <a:pt x="0" y="1659836"/>
                </a:moveTo>
                <a:cubicBezTo>
                  <a:pt x="-132070" y="841369"/>
                  <a:pt x="677256" y="-29412"/>
                  <a:pt x="1659836" y="0"/>
                </a:cubicBezTo>
                <a:cubicBezTo>
                  <a:pt x="2641546" y="-86987"/>
                  <a:pt x="3461726" y="902660"/>
                  <a:pt x="3319672" y="1659836"/>
                </a:cubicBezTo>
                <a:cubicBezTo>
                  <a:pt x="3297354" y="2410313"/>
                  <a:pt x="2414393" y="3367522"/>
                  <a:pt x="1659836" y="3319672"/>
                </a:cubicBezTo>
                <a:cubicBezTo>
                  <a:pt x="663399" y="3277160"/>
                  <a:pt x="202993" y="2613617"/>
                  <a:pt x="0" y="1659836"/>
                </a:cubicBezTo>
                <a:close/>
              </a:path>
              <a:path w="3319671" h="3319671" stroke="0" extrusionOk="0">
                <a:moveTo>
                  <a:pt x="0" y="1659836"/>
                </a:moveTo>
                <a:cubicBezTo>
                  <a:pt x="43068" y="849111"/>
                  <a:pt x="784629" y="-61180"/>
                  <a:pt x="1659836" y="0"/>
                </a:cubicBezTo>
                <a:cubicBezTo>
                  <a:pt x="2460018" y="-103780"/>
                  <a:pt x="3322674" y="689409"/>
                  <a:pt x="3319672" y="1659836"/>
                </a:cubicBezTo>
                <a:cubicBezTo>
                  <a:pt x="3288418" y="2547296"/>
                  <a:pt x="2745329" y="3385302"/>
                  <a:pt x="1659836" y="3319672"/>
                </a:cubicBezTo>
                <a:cubicBezTo>
                  <a:pt x="782417" y="3366569"/>
                  <a:pt x="-27756" y="2469802"/>
                  <a:pt x="0" y="1659836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38342021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solidFill>
                  <a:schemeClr val="accent2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협동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FD2881-46C8-F10F-2649-DFACFF6F1437}"/>
              </a:ext>
            </a:extLst>
          </p:cNvPr>
          <p:cNvSpPr txBox="1"/>
          <p:nvPr/>
        </p:nvSpPr>
        <p:spPr>
          <a:xfrm>
            <a:off x="7560364" y="1500517"/>
            <a:ext cx="331967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700" b="1" dirty="0">
                <a:latin typeface="공체 Bold" panose="00000800000000000000" pitchFamily="2" charset="-127"/>
                <a:ea typeface="공체 Bold" panose="00000800000000000000" pitchFamily="2" charset="-127"/>
              </a:rPr>
              <a:t>POINT 1</a:t>
            </a:r>
            <a:endParaRPr lang="ko-KR" altLang="en-US" sz="2700" b="1" dirty="0"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11B703B-32B5-26BB-D4AA-04B2B4D46C0A}"/>
              </a:ext>
            </a:extLst>
          </p:cNvPr>
          <p:cNvSpPr txBox="1"/>
          <p:nvPr/>
        </p:nvSpPr>
        <p:spPr>
          <a:xfrm>
            <a:off x="12115800" y="1545815"/>
            <a:ext cx="331967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700" dirty="0">
                <a:latin typeface="공체 Bold" panose="00000800000000000000" pitchFamily="2" charset="-127"/>
                <a:ea typeface="공체 Bold" panose="00000800000000000000" pitchFamily="2" charset="-127"/>
              </a:rPr>
              <a:t>POINT 2</a:t>
            </a:r>
            <a:endParaRPr lang="ko-KR" altLang="en-US" sz="2700" dirty="0"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550C2C0-C705-F880-3874-187F1426AA90}"/>
              </a:ext>
            </a:extLst>
          </p:cNvPr>
          <p:cNvSpPr txBox="1"/>
          <p:nvPr/>
        </p:nvSpPr>
        <p:spPr>
          <a:xfrm>
            <a:off x="7258052" y="8991674"/>
            <a:ext cx="11049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è"/>
            </a:pPr>
            <a:r>
              <a:rPr lang="ko-KR" altLang="en-US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 개인별 역량차이는 존재하지만</a:t>
            </a:r>
            <a:r>
              <a:rPr lang="en-US" altLang="ko-KR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, </a:t>
            </a:r>
          </a:p>
          <a:p>
            <a:r>
              <a:rPr lang="ko-KR" altLang="en-US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      팀원 모두가 세미 프로젝트의 전체적인 이해도 제고 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24FD191A-5CDD-2EC0-7109-042DACE05E71}"/>
              </a:ext>
            </a:extLst>
          </p:cNvPr>
          <p:cNvSpPr/>
          <p:nvPr/>
        </p:nvSpPr>
        <p:spPr>
          <a:xfrm>
            <a:off x="777683" y="3523212"/>
            <a:ext cx="3168523" cy="670514"/>
          </a:xfrm>
          <a:prstGeom prst="roundRect">
            <a:avLst/>
          </a:prstGeom>
          <a:solidFill>
            <a:srgbClr val="FFEA7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445A485-7047-F0A2-EBCF-69E4F0D91C02}"/>
              </a:ext>
            </a:extLst>
          </p:cNvPr>
          <p:cNvSpPr txBox="1"/>
          <p:nvPr/>
        </p:nvSpPr>
        <p:spPr>
          <a:xfrm>
            <a:off x="838200" y="3574335"/>
            <a:ext cx="2622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# </a:t>
            </a:r>
            <a:r>
              <a:rPr lang="ko-KR" altLang="en-US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알고 보면  </a:t>
            </a:r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70DB5299-ABB6-D190-42EB-1D612074186E}"/>
              </a:ext>
            </a:extLst>
          </p:cNvPr>
          <p:cNvSpPr/>
          <p:nvPr/>
        </p:nvSpPr>
        <p:spPr>
          <a:xfrm>
            <a:off x="782823" y="4515692"/>
            <a:ext cx="3168523" cy="670514"/>
          </a:xfrm>
          <a:prstGeom prst="roundRect">
            <a:avLst/>
          </a:prstGeom>
          <a:solidFill>
            <a:srgbClr val="FFEA7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7E2B9E-7CCA-026A-CAE1-F3C584ED83C1}"/>
              </a:ext>
            </a:extLst>
          </p:cNvPr>
          <p:cNvSpPr txBox="1"/>
          <p:nvPr/>
        </p:nvSpPr>
        <p:spPr>
          <a:xfrm>
            <a:off x="786207" y="4558725"/>
            <a:ext cx="3004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# </a:t>
            </a:r>
            <a:r>
              <a:rPr lang="ko-KR" altLang="en-US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별거 아니다</a:t>
            </a:r>
            <a:r>
              <a:rPr lang="en-US" altLang="ko-KR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..!!!</a:t>
            </a:r>
            <a:r>
              <a:rPr lang="ko-KR" altLang="en-US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  </a:t>
            </a: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8F9BE1D2-C081-6104-3DCD-B15B649E9C93}"/>
              </a:ext>
            </a:extLst>
          </p:cNvPr>
          <p:cNvSpPr/>
          <p:nvPr/>
        </p:nvSpPr>
        <p:spPr>
          <a:xfrm>
            <a:off x="8468003" y="6387636"/>
            <a:ext cx="6599336" cy="2062103"/>
          </a:xfrm>
          <a:prstGeom prst="roundRect">
            <a:avLst/>
          </a:prstGeom>
          <a:solidFill>
            <a:schemeClr val="bg2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5741A0-F2D1-FA2A-6831-3C43FC7F6A2E}"/>
              </a:ext>
            </a:extLst>
          </p:cNvPr>
          <p:cNvSpPr txBox="1"/>
          <p:nvPr/>
        </p:nvSpPr>
        <p:spPr>
          <a:xfrm>
            <a:off x="6949231" y="6164401"/>
            <a:ext cx="9525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32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algn="ctr"/>
            <a:r>
              <a:rPr lang="ko-KR" altLang="en-US" sz="32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  </a:t>
            </a:r>
            <a:r>
              <a:rPr lang="ko-KR" altLang="en-US" sz="3200" dirty="0">
                <a:highlight>
                  <a:srgbClr val="FFFCEE"/>
                </a:highlight>
                <a:latin typeface="공체 Light" panose="00000300000000000000" pitchFamily="2" charset="-127"/>
                <a:ea typeface="공체 Light" panose="00000300000000000000" pitchFamily="2" charset="-127"/>
              </a:rPr>
              <a:t>멘토</a:t>
            </a:r>
            <a:r>
              <a:rPr lang="en-US" altLang="ko-KR" sz="3200" dirty="0">
                <a:highlight>
                  <a:srgbClr val="FFFCEE"/>
                </a:highlight>
                <a:latin typeface="공체 Light" panose="00000300000000000000" pitchFamily="2" charset="-127"/>
                <a:ea typeface="공체 Light" panose="00000300000000000000" pitchFamily="2" charset="-127"/>
              </a:rPr>
              <a:t>(A)</a:t>
            </a:r>
            <a:r>
              <a:rPr lang="ko-KR" altLang="en-US" sz="3200" dirty="0">
                <a:highlight>
                  <a:srgbClr val="FFFCEE"/>
                </a:highlight>
                <a:latin typeface="공체 Light" panose="00000300000000000000" pitchFamily="2" charset="-127"/>
                <a:ea typeface="공체 Light" panose="00000300000000000000" pitchFamily="2" charset="-127"/>
              </a:rPr>
              <a:t>와 멘티</a:t>
            </a:r>
            <a:r>
              <a:rPr lang="en-US" altLang="ko-KR" sz="3200" dirty="0">
                <a:highlight>
                  <a:srgbClr val="FFFCEE"/>
                </a:highlight>
                <a:latin typeface="공체 Light" panose="00000300000000000000" pitchFamily="2" charset="-127"/>
                <a:ea typeface="공체 Light" panose="00000300000000000000" pitchFamily="2" charset="-127"/>
              </a:rPr>
              <a:t>(B)</a:t>
            </a:r>
            <a:r>
              <a:rPr lang="ko-KR" altLang="en-US" sz="3200" dirty="0">
                <a:highlight>
                  <a:srgbClr val="FFFCEE"/>
                </a:highlight>
                <a:latin typeface="공체 Light" panose="00000300000000000000" pitchFamily="2" charset="-127"/>
                <a:ea typeface="공체 Light" panose="00000300000000000000" pitchFamily="2" charset="-127"/>
              </a:rPr>
              <a:t>의 구성 </a:t>
            </a:r>
            <a:endParaRPr lang="en-US" altLang="ko-KR" sz="3200" dirty="0">
              <a:highlight>
                <a:srgbClr val="FFFCEE"/>
              </a:highlight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algn="ctr"/>
            <a:endParaRPr lang="en-US" altLang="ko-KR" sz="32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algn="ctr"/>
            <a:r>
              <a:rPr lang="ko-KR" altLang="en-US" sz="32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  </a:t>
            </a:r>
            <a:r>
              <a:rPr lang="ko-KR" altLang="en-US" sz="3200" dirty="0">
                <a:highlight>
                  <a:srgbClr val="FFFCEE"/>
                </a:highlight>
                <a:latin typeface="공체 Light" panose="00000300000000000000" pitchFamily="2" charset="-127"/>
                <a:ea typeface="공체 Light" panose="00000300000000000000" pitchFamily="2" charset="-127"/>
              </a:rPr>
              <a:t>본인이 맡은 업무 노하우 공유 시간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B71F32-E8D4-DEC2-C58B-E12BE50FB1E4}"/>
              </a:ext>
            </a:extLst>
          </p:cNvPr>
          <p:cNvSpPr txBox="1"/>
          <p:nvPr/>
        </p:nvSpPr>
        <p:spPr>
          <a:xfrm>
            <a:off x="7487394" y="5195225"/>
            <a:ext cx="844867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strike="noStrike" kern="1200" normalizeH="0" baseline="0" noProof="0" dirty="0">
                <a:ln w="6600" cmpd="dbl">
                  <a:solidFill>
                    <a:schemeClr val="bg1"/>
                  </a:solidFill>
                  <a:prstDash val="solid"/>
                </a:ln>
                <a:solidFill>
                  <a:schemeClr val="accent2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‘</a:t>
            </a:r>
            <a:r>
              <a:rPr kumimoji="0" lang="ko-KR" altLang="en-US" sz="4400" b="1" strike="noStrike" kern="1200" normalizeH="0" baseline="0" noProof="0" dirty="0">
                <a:ln w="6600" cmpd="dbl">
                  <a:solidFill>
                    <a:schemeClr val="bg1"/>
                  </a:solidFill>
                  <a:prstDash val="solid"/>
                </a:ln>
                <a:solidFill>
                  <a:schemeClr val="accent2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팀원 모두가 배워가는 프로젝트</a:t>
            </a:r>
            <a:r>
              <a:rPr kumimoji="0" lang="en-US" altLang="ko-KR" sz="4400" b="1" strike="noStrike" kern="1200" normalizeH="0" baseline="0" noProof="0" dirty="0">
                <a:ln w="6600" cmpd="dbl">
                  <a:solidFill>
                    <a:schemeClr val="bg1"/>
                  </a:solidFill>
                  <a:prstDash val="solid"/>
                </a:ln>
                <a:solidFill>
                  <a:schemeClr val="accent2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’</a:t>
            </a:r>
          </a:p>
          <a:p>
            <a:endParaRPr lang="ko-KR" altLang="en-US" sz="2800" b="1" dirty="0">
              <a:ln w="6600">
                <a:solidFill>
                  <a:schemeClr val="bg1"/>
                </a:solidFill>
                <a:prstDash val="solid"/>
              </a:ln>
              <a:solidFill>
                <a:schemeClr val="accent2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106929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EF841F82-30BA-7FC6-EB2C-38CFDAEE9518}"/>
              </a:ext>
            </a:extLst>
          </p:cNvPr>
          <p:cNvGrpSpPr/>
          <p:nvPr/>
        </p:nvGrpSpPr>
        <p:grpSpPr>
          <a:xfrm>
            <a:off x="0" y="0"/>
            <a:ext cx="18440400" cy="10546754"/>
            <a:chOff x="6296698" y="281241"/>
            <a:chExt cx="4601041" cy="10546754"/>
          </a:xfrm>
        </p:grpSpPr>
        <p:pic>
          <p:nvPicPr>
            <p:cNvPr id="3" name="Object 2">
              <a:extLst>
                <a:ext uri="{FF2B5EF4-FFF2-40B4-BE49-F238E27FC236}">
                  <a16:creationId xmlns:a16="http://schemas.microsoft.com/office/drawing/2014/main" id="{B9969983-E794-4620-21B7-10475A25F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96698" y="281241"/>
              <a:ext cx="4601041" cy="1054675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0E82438-73A0-531E-13DE-EBEA4554D60D}"/>
              </a:ext>
            </a:extLst>
          </p:cNvPr>
          <p:cNvSpPr txBox="1"/>
          <p:nvPr/>
        </p:nvSpPr>
        <p:spPr>
          <a:xfrm>
            <a:off x="4343400" y="3949938"/>
            <a:ext cx="124206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6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감사합니다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24B70B6B-22EC-F033-296B-971B4F1D5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4837" y="585979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1B6A0C-8338-CBA9-04A8-B1E9CBB06DF2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2053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001">
            <a:extLst>
              <a:ext uri="{FF2B5EF4-FFF2-40B4-BE49-F238E27FC236}">
                <a16:creationId xmlns:a16="http://schemas.microsoft.com/office/drawing/2014/main" id="{EF841F82-30BA-7FC6-EB2C-38CFDAEE9518}"/>
              </a:ext>
            </a:extLst>
          </p:cNvPr>
          <p:cNvGrpSpPr/>
          <p:nvPr/>
        </p:nvGrpSpPr>
        <p:grpSpPr>
          <a:xfrm>
            <a:off x="0" y="0"/>
            <a:ext cx="18440400" cy="10546754"/>
            <a:chOff x="6296698" y="281241"/>
            <a:chExt cx="4601041" cy="10546754"/>
          </a:xfrm>
        </p:grpSpPr>
        <p:pic>
          <p:nvPicPr>
            <p:cNvPr id="3" name="Object 2">
              <a:extLst>
                <a:ext uri="{FF2B5EF4-FFF2-40B4-BE49-F238E27FC236}">
                  <a16:creationId xmlns:a16="http://schemas.microsoft.com/office/drawing/2014/main" id="{B9969983-E794-4620-21B7-10475A25F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96698" y="281241"/>
              <a:ext cx="4601041" cy="10546754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8EDC014-4E58-AA08-F05A-CC2B9656386B}"/>
              </a:ext>
            </a:extLst>
          </p:cNvPr>
          <p:cNvSpPr txBox="1"/>
          <p:nvPr/>
        </p:nvSpPr>
        <p:spPr>
          <a:xfrm>
            <a:off x="3276600" y="3696022"/>
            <a:ext cx="1242060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9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Q&amp;A</a:t>
            </a:r>
            <a:endParaRPr lang="ko-KR" altLang="en-US" sz="199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62B84F7-7594-1B55-09CA-73982EC0E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4837" y="585979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C7352C-77D3-B0C2-7EDD-F6A89B1F1EE1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1901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1F349-7610-BA41-CFA4-1FB6A06D35EC}"/>
              </a:ext>
            </a:extLst>
          </p:cNvPr>
          <p:cNvSpPr/>
          <p:nvPr/>
        </p:nvSpPr>
        <p:spPr>
          <a:xfrm>
            <a:off x="0" y="-266700"/>
            <a:ext cx="18288000" cy="10594474"/>
          </a:xfrm>
          <a:prstGeom prst="rect">
            <a:avLst/>
          </a:prstGeom>
          <a:solidFill>
            <a:srgbClr val="4DD3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2" name="그룹 1002">
            <a:extLst>
              <a:ext uri="{FF2B5EF4-FFF2-40B4-BE49-F238E27FC236}">
                <a16:creationId xmlns:a16="http://schemas.microsoft.com/office/drawing/2014/main" id="{ACFC386C-8A47-D579-12FB-EA1DF0B89AE6}"/>
              </a:ext>
            </a:extLst>
          </p:cNvPr>
          <p:cNvGrpSpPr/>
          <p:nvPr/>
        </p:nvGrpSpPr>
        <p:grpSpPr>
          <a:xfrm>
            <a:off x="1247619" y="1359168"/>
            <a:ext cx="15790476" cy="8164642"/>
            <a:chOff x="1247619" y="1359168"/>
            <a:chExt cx="15790476" cy="8164642"/>
          </a:xfrm>
        </p:grpSpPr>
        <p:pic>
          <p:nvPicPr>
            <p:cNvPr id="53" name="Object 5">
              <a:extLst>
                <a:ext uri="{FF2B5EF4-FFF2-40B4-BE49-F238E27FC236}">
                  <a16:creationId xmlns:a16="http://schemas.microsoft.com/office/drawing/2014/main" id="{6A65523E-847A-1BD2-A830-5E40C86EB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47619" y="1359168"/>
              <a:ext cx="15790476" cy="8164642"/>
            </a:xfrm>
            <a:prstGeom prst="rect">
              <a:avLst/>
            </a:prstGeom>
          </p:spPr>
        </p:pic>
      </p:grpSp>
      <p:grpSp>
        <p:nvGrpSpPr>
          <p:cNvPr id="54" name="그룹 1003">
            <a:extLst>
              <a:ext uri="{FF2B5EF4-FFF2-40B4-BE49-F238E27FC236}">
                <a16:creationId xmlns:a16="http://schemas.microsoft.com/office/drawing/2014/main" id="{2AC6D367-17CA-6D63-6D59-F86992705723}"/>
              </a:ext>
            </a:extLst>
          </p:cNvPr>
          <p:cNvGrpSpPr/>
          <p:nvPr/>
        </p:nvGrpSpPr>
        <p:grpSpPr>
          <a:xfrm>
            <a:off x="6195767" y="844050"/>
            <a:ext cx="5894180" cy="1135894"/>
            <a:chOff x="6195767" y="844050"/>
            <a:chExt cx="5894180" cy="1135894"/>
          </a:xfrm>
        </p:grpSpPr>
        <p:pic>
          <p:nvPicPr>
            <p:cNvPr id="55" name="Object 8">
              <a:extLst>
                <a:ext uri="{FF2B5EF4-FFF2-40B4-BE49-F238E27FC236}">
                  <a16:creationId xmlns:a16="http://schemas.microsoft.com/office/drawing/2014/main" id="{4C2F20CD-AA3D-B93B-6CC8-8BB1618AC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95767" y="844050"/>
              <a:ext cx="5894180" cy="1135894"/>
            </a:xfrm>
            <a:prstGeom prst="rect">
              <a:avLst/>
            </a:prstGeom>
          </p:spPr>
        </p:pic>
      </p:grpSp>
      <p:sp>
        <p:nvSpPr>
          <p:cNvPr id="2" name="타원 1">
            <a:extLst>
              <a:ext uri="{FF2B5EF4-FFF2-40B4-BE49-F238E27FC236}">
                <a16:creationId xmlns:a16="http://schemas.microsoft.com/office/drawing/2014/main" id="{3FE41DDD-8CC7-9A6A-9E21-9075771283C5}"/>
              </a:ext>
            </a:extLst>
          </p:cNvPr>
          <p:cNvSpPr/>
          <p:nvPr/>
        </p:nvSpPr>
        <p:spPr>
          <a:xfrm>
            <a:off x="2209800" y="5524500"/>
            <a:ext cx="3924894" cy="774739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ABE6224A-5D87-8E13-90A2-845132B206A2}"/>
              </a:ext>
            </a:extLst>
          </p:cNvPr>
          <p:cNvSpPr/>
          <p:nvPr/>
        </p:nvSpPr>
        <p:spPr>
          <a:xfrm>
            <a:off x="13237643" y="5551314"/>
            <a:ext cx="2913529" cy="73059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D1A0A3-D2E5-2CD8-4C48-0677AE9DFCFD}"/>
              </a:ext>
            </a:extLst>
          </p:cNvPr>
          <p:cNvSpPr txBox="1"/>
          <p:nvPr/>
        </p:nvSpPr>
        <p:spPr>
          <a:xfrm>
            <a:off x="2514600" y="5612553"/>
            <a:ext cx="36576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i="1" dirty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01. </a:t>
            </a:r>
            <a:r>
              <a:rPr lang="ko-KR" altLang="en-US" sz="3200" i="1" dirty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프로젝트 배경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E223F83-06AF-9F98-FC78-986E546170D6}"/>
              </a:ext>
            </a:extLst>
          </p:cNvPr>
          <p:cNvSpPr txBox="1"/>
          <p:nvPr/>
        </p:nvSpPr>
        <p:spPr>
          <a:xfrm>
            <a:off x="13487400" y="5600700"/>
            <a:ext cx="2329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i="1" dirty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03. </a:t>
            </a:r>
            <a:r>
              <a:rPr lang="ko-KR" altLang="en-US" sz="3200" i="1" dirty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기대효과</a:t>
            </a:r>
          </a:p>
        </p:txBody>
      </p:sp>
      <p:pic>
        <p:nvPicPr>
          <p:cNvPr id="22" name="Object 11">
            <a:extLst>
              <a:ext uri="{FF2B5EF4-FFF2-40B4-BE49-F238E27FC236}">
                <a16:creationId xmlns:a16="http://schemas.microsoft.com/office/drawing/2014/main" id="{E3CF8643-53AD-76B0-1071-D9319677728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552803" y="786126"/>
            <a:ext cx="4357884" cy="12598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441D62-F99C-8635-BB5A-0699577DA4FD}"/>
              </a:ext>
            </a:extLst>
          </p:cNvPr>
          <p:cNvSpPr txBox="1"/>
          <p:nvPr/>
        </p:nvSpPr>
        <p:spPr>
          <a:xfrm>
            <a:off x="2209800" y="6575632"/>
            <a:ext cx="54626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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기획 배경 및 목적</a:t>
            </a: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 </a:t>
            </a:r>
            <a:r>
              <a:rPr lang="en-US" altLang="ko-KR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E-book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기존 서비스와의 비교</a:t>
            </a: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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우리 서비스만의 차별화 핵심 전략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B1FF4D6-D149-4400-F4EC-15E3EB641EC5}"/>
              </a:ext>
            </a:extLst>
          </p:cNvPr>
          <p:cNvSpPr txBox="1"/>
          <p:nvPr/>
        </p:nvSpPr>
        <p:spPr>
          <a:xfrm>
            <a:off x="8305800" y="6612061"/>
            <a:ext cx="35576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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서비스 도식화</a:t>
            </a: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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데이터 수집 및 </a:t>
            </a:r>
            <a:r>
              <a:rPr lang="ko-KR" altLang="en-US" sz="2400" dirty="0" err="1">
                <a:latin typeface="공체 Light" panose="00000300000000000000" pitchFamily="2" charset="-127"/>
                <a:ea typeface="공체 Light" panose="00000300000000000000" pitchFamily="2" charset="-127"/>
              </a:rPr>
              <a:t>전처리</a:t>
            </a: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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추천 시스템 모델 수행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E0D577-9CC7-6CE8-B447-C489BEED6D0C}"/>
              </a:ext>
            </a:extLst>
          </p:cNvPr>
          <p:cNvSpPr txBox="1"/>
          <p:nvPr/>
        </p:nvSpPr>
        <p:spPr>
          <a:xfrm>
            <a:off x="13892149" y="6591300"/>
            <a:ext cx="54626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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기대효과</a:t>
            </a: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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개선사항</a:t>
            </a: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  <a:p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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활용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7EF51CC-43BD-7C21-DD2A-53E94F6E23FB}"/>
              </a:ext>
            </a:extLst>
          </p:cNvPr>
          <p:cNvSpPr/>
          <p:nvPr/>
        </p:nvSpPr>
        <p:spPr>
          <a:xfrm>
            <a:off x="7184672" y="5524500"/>
            <a:ext cx="5268262" cy="774739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EE31418-AA7C-DB47-8A9D-4197A773FB76}"/>
              </a:ext>
            </a:extLst>
          </p:cNvPr>
          <p:cNvSpPr txBox="1"/>
          <p:nvPr/>
        </p:nvSpPr>
        <p:spPr>
          <a:xfrm>
            <a:off x="7467600" y="5612650"/>
            <a:ext cx="5612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i="1" dirty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02. </a:t>
            </a:r>
            <a:r>
              <a:rPr lang="ko-KR" altLang="en-US" sz="3200" i="1" dirty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프로젝트 과정 및 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D46129B-A3E7-6EAB-799F-CA6C9606B418}"/>
              </a:ext>
            </a:extLst>
          </p:cNvPr>
          <p:cNvSpPr/>
          <p:nvPr/>
        </p:nvSpPr>
        <p:spPr>
          <a:xfrm flipV="1">
            <a:off x="6012218" y="5872520"/>
            <a:ext cx="1232996" cy="4571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675E10C-1AC3-8E20-4634-BD39C8B58CD5}"/>
              </a:ext>
            </a:extLst>
          </p:cNvPr>
          <p:cNvSpPr/>
          <p:nvPr/>
        </p:nvSpPr>
        <p:spPr>
          <a:xfrm flipV="1">
            <a:off x="12318374" y="5872520"/>
            <a:ext cx="1232996" cy="4571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EEF8FF7C-8E9D-93EF-C7D0-7AFE70BDFF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3119" y="3094338"/>
            <a:ext cx="1820562" cy="1820562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95D4FD6D-B187-F5FC-A489-DB7E0F89C7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1745" y="3097618"/>
            <a:ext cx="1820562" cy="2045882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17201E53-58F0-AC23-1A94-31E5ABA328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551370" y="3009900"/>
            <a:ext cx="2045882" cy="204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42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1955663"/>
            <a:ext cx="3680721" cy="1745139"/>
            <a:chOff x="924810" y="1955663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1955663"/>
              <a:ext cx="3680721" cy="174513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6CFA8BB-A4DE-F35F-023B-E71DA2656F7C}"/>
              </a:ext>
            </a:extLst>
          </p:cNvPr>
          <p:cNvSpPr txBox="1"/>
          <p:nvPr/>
        </p:nvSpPr>
        <p:spPr>
          <a:xfrm>
            <a:off x="1371600" y="2566622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1.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배경 </a:t>
            </a:r>
          </a:p>
        </p:txBody>
      </p:sp>
      <p:pic>
        <p:nvPicPr>
          <p:cNvPr id="36" name="Picture 6" descr="Confused ">
            <a:extLst>
              <a:ext uri="{FF2B5EF4-FFF2-40B4-BE49-F238E27FC236}">
                <a16:creationId xmlns:a16="http://schemas.microsoft.com/office/drawing/2014/main" id="{85489C90-BCC9-27DC-D514-605C917FBD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1365" y="6486492"/>
            <a:ext cx="3401814" cy="3430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8" descr="Confused ">
            <a:extLst>
              <a:ext uri="{FF2B5EF4-FFF2-40B4-BE49-F238E27FC236}">
                <a16:creationId xmlns:a16="http://schemas.microsoft.com/office/drawing/2014/main" id="{6DBD5BC8-24A9-7970-E590-A7F3A9B37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69017">
            <a:off x="5204714" y="1214053"/>
            <a:ext cx="3454210" cy="3483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2" descr="Inspiration ">
            <a:extLst>
              <a:ext uri="{FF2B5EF4-FFF2-40B4-BE49-F238E27FC236}">
                <a16:creationId xmlns:a16="http://schemas.microsoft.com/office/drawing/2014/main" id="{9267DE05-A725-0360-4D6A-3A02D8B78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7505" y="6967329"/>
            <a:ext cx="3075186" cy="3075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 descr="Idea">
            <a:extLst>
              <a:ext uri="{FF2B5EF4-FFF2-40B4-BE49-F238E27FC236}">
                <a16:creationId xmlns:a16="http://schemas.microsoft.com/office/drawing/2014/main" id="{F4249D98-4E9F-85CF-09EE-8F6B9EB9B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6613">
            <a:off x="14413692" y="2565744"/>
            <a:ext cx="3660675" cy="366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>
            <a:extLst>
              <a:ext uri="{FF2B5EF4-FFF2-40B4-BE49-F238E27FC236}">
                <a16:creationId xmlns:a16="http://schemas.microsoft.com/office/drawing/2014/main" id="{D19D76CB-287D-AE38-C873-CB3382F95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7F588E-4FBD-82B0-8E2C-70D5BBBABE03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A5508FA-B2FA-7A54-73AA-98693179F9A2}"/>
              </a:ext>
            </a:extLst>
          </p:cNvPr>
          <p:cNvSpPr/>
          <p:nvPr/>
        </p:nvSpPr>
        <p:spPr>
          <a:xfrm>
            <a:off x="4964837" y="419100"/>
            <a:ext cx="12721328" cy="9491796"/>
          </a:xfrm>
          <a:prstGeom prst="rect">
            <a:avLst/>
          </a:prstGeom>
          <a:noFill/>
          <a:ln w="76200">
            <a:solidFill>
              <a:srgbClr val="6F98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FE9217-8C91-D2C1-CCC4-662DA23A690B}"/>
              </a:ext>
            </a:extLst>
          </p:cNvPr>
          <p:cNvSpPr txBox="1"/>
          <p:nvPr/>
        </p:nvSpPr>
        <p:spPr>
          <a:xfrm>
            <a:off x="8318178" y="1378139"/>
            <a:ext cx="34542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i="0" dirty="0">
                <a:solidFill>
                  <a:srgbClr val="00B050"/>
                </a:solidFill>
                <a:effectLst/>
                <a:latin typeface="휴먼편지체" panose="02030504000101010101" pitchFamily="18" charset="-127"/>
                <a:ea typeface="휴먼편지체" panose="02030504000101010101" pitchFamily="18" charset="-127"/>
              </a:rPr>
              <a:t>'</a:t>
            </a:r>
            <a:r>
              <a:rPr lang="ko-KR" altLang="en-US" sz="3200" b="1" i="0" dirty="0">
                <a:solidFill>
                  <a:srgbClr val="00B050"/>
                </a:solidFill>
                <a:effectLst/>
                <a:latin typeface="휴먼편지체" panose="02030504000101010101" pitchFamily="18" charset="-127"/>
                <a:ea typeface="휴먼편지체" panose="02030504000101010101" pitchFamily="18" charset="-127"/>
              </a:rPr>
              <a:t>어린 왕자</a:t>
            </a:r>
            <a:r>
              <a:rPr lang="en-US" altLang="ko-KR" sz="3200" b="1" i="0" dirty="0">
                <a:solidFill>
                  <a:srgbClr val="00B050"/>
                </a:solidFill>
                <a:effectLst/>
                <a:latin typeface="휴먼편지체" panose="02030504000101010101" pitchFamily="18" charset="-127"/>
                <a:ea typeface="휴먼편지체" panose="02030504000101010101" pitchFamily="18" charset="-127"/>
              </a:rPr>
              <a:t>'</a:t>
            </a:r>
            <a:r>
              <a:rPr lang="ko-KR" altLang="en-US" sz="3200" b="0" i="0" dirty="0">
                <a:solidFill>
                  <a:srgbClr val="1D1C1D"/>
                </a:solidFill>
                <a:effectLst/>
                <a:latin typeface="휴먼편지체" panose="02030504000101010101" pitchFamily="18" charset="-127"/>
                <a:ea typeface="휴먼편지체" panose="02030504000101010101" pitchFamily="18" charset="-127"/>
              </a:rPr>
              <a:t>같은 소설이 읽고 싶은데</a:t>
            </a:r>
            <a:r>
              <a:rPr lang="en-US" altLang="ko-KR" sz="3200" b="0" i="0" dirty="0">
                <a:solidFill>
                  <a:srgbClr val="1D1C1D"/>
                </a:solidFill>
                <a:effectLst/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sz="3200" b="0" i="0" dirty="0">
                <a:solidFill>
                  <a:srgbClr val="1D1C1D"/>
                </a:solidFill>
                <a:effectLst/>
                <a:latin typeface="휴먼편지체" panose="02030504000101010101" pitchFamily="18" charset="-127"/>
                <a:ea typeface="휴먼편지체" panose="02030504000101010101" pitchFamily="18" charset="-127"/>
              </a:rPr>
              <a:t>어떻게 찾아봐야 될까</a:t>
            </a:r>
            <a:r>
              <a:rPr lang="en-US" altLang="ko-KR" sz="3200" b="0" i="0" dirty="0">
                <a:solidFill>
                  <a:srgbClr val="1D1C1D"/>
                </a:solidFill>
                <a:effectLst/>
                <a:latin typeface="휴먼편지체" panose="02030504000101010101" pitchFamily="18" charset="-127"/>
                <a:ea typeface="휴먼편지체" panose="02030504000101010101" pitchFamily="18" charset="-127"/>
              </a:rPr>
              <a:t>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F9244D-98FD-665E-5D05-448331D29831}"/>
              </a:ext>
            </a:extLst>
          </p:cNvPr>
          <p:cNvSpPr txBox="1"/>
          <p:nvPr/>
        </p:nvSpPr>
        <p:spPr>
          <a:xfrm>
            <a:off x="13135192" y="1224649"/>
            <a:ext cx="365046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'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태그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'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나 </a:t>
            </a: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'</a:t>
            </a: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분류</a:t>
            </a: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'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로는 좀처럼 원하는 게</a:t>
            </a: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srgbClr val="1D1C1D"/>
              </a:solidFill>
              <a:effectLst/>
              <a:uLnTx/>
              <a:uFillTx/>
              <a:latin typeface="NotoSansKR"/>
              <a:ea typeface="문체부 궁체 정자체" panose="02030609000101010101" pitchFamily="17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안 나오네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NotoSansKR"/>
                <a:ea typeface="문체부 궁체 정자체" panose="02030609000101010101" pitchFamily="17" charset="-127"/>
              </a:rPr>
              <a:t>...</a:t>
            </a:r>
          </a:p>
          <a:p>
            <a:endParaRPr lang="ko-KR" altLang="en-US" dirty="0">
              <a:ea typeface="문체부 궁체 정자체" panose="02030609000101010101" pitchFamily="17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8EF276-82D0-2DD7-D267-68FC472286B8}"/>
              </a:ext>
            </a:extLst>
          </p:cNvPr>
          <p:cNvSpPr txBox="1"/>
          <p:nvPr/>
        </p:nvSpPr>
        <p:spPr>
          <a:xfrm>
            <a:off x="5274368" y="5715007"/>
            <a:ext cx="334717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highlight>
                  <a:srgbClr val="FFEA73"/>
                </a:highlight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</a:rPr>
              <a:t>책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EA73"/>
                </a:highlight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</a:rPr>
              <a:t>내용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highlight>
                  <a:srgbClr val="FFEA73"/>
                </a:highlight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</a:rPr>
              <a:t>을 토대로 유사도를 책정해보면 어떨까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highlight>
                  <a:srgbClr val="FFEA73"/>
                </a:highlight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</a:rPr>
              <a:t>?</a:t>
            </a:r>
          </a:p>
          <a:p>
            <a:endParaRPr lang="ko-KR" altLang="en-US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562DCF-0454-CCDC-5C72-FEEB48EA8541}"/>
              </a:ext>
            </a:extLst>
          </p:cNvPr>
          <p:cNvSpPr txBox="1"/>
          <p:nvPr/>
        </p:nvSpPr>
        <p:spPr>
          <a:xfrm>
            <a:off x="11721899" y="7039887"/>
            <a:ext cx="32201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</a:rPr>
              <a:t>책 </a:t>
            </a:r>
            <a:r>
              <a:rPr kumimoji="0" lang="ko-KR" altLang="en-US" sz="3600" b="1" i="0" u="sng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</a:rPr>
              <a:t>미리보기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</a:rPr>
              <a:t>를 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1D1C1D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</a:rPr>
              <a:t>토대로 한 번 찾아보자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공체 Medium" panose="00000600000000000000" pitchFamily="2" charset="-127"/>
                <a:ea typeface="공체 Medium" panose="00000600000000000000" pitchFamily="2" charset="-127"/>
              </a:rPr>
              <a:t>!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Medium" panose="00000600000000000000" pitchFamily="2" charset="-127"/>
              <a:ea typeface="공체 Medium" panose="00000600000000000000" pitchFamily="2" charset="-127"/>
            </a:endParaRPr>
          </a:p>
          <a:p>
            <a:pPr algn="ctr"/>
            <a:endParaRPr lang="ko-KR" altLang="en-US" dirty="0">
              <a:latin typeface="공체 Medium" panose="00000600000000000000" pitchFamily="2" charset="-127"/>
              <a:ea typeface="공체 Medium" panose="00000600000000000000" pitchFamily="2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7BCE0DF3-E8FB-4E58-1B32-3690CF9D325E}"/>
              </a:ext>
            </a:extLst>
          </p:cNvPr>
          <p:cNvCxnSpPr>
            <a:cxnSpLocks/>
          </p:cNvCxnSpPr>
          <p:nvPr/>
        </p:nvCxnSpPr>
        <p:spPr>
          <a:xfrm>
            <a:off x="5033272" y="4381500"/>
            <a:ext cx="12721328" cy="2102021"/>
          </a:xfrm>
          <a:prstGeom prst="line">
            <a:avLst/>
          </a:prstGeom>
          <a:ln w="76200">
            <a:solidFill>
              <a:srgbClr val="6F98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FC8F5E58-8E3A-5A13-CCCC-D234AC2BD660}"/>
              </a:ext>
            </a:extLst>
          </p:cNvPr>
          <p:cNvCxnSpPr/>
          <p:nvPr/>
        </p:nvCxnSpPr>
        <p:spPr>
          <a:xfrm>
            <a:off x="11353800" y="5394569"/>
            <a:ext cx="0" cy="4549531"/>
          </a:xfrm>
          <a:prstGeom prst="line">
            <a:avLst/>
          </a:prstGeom>
          <a:ln w="76200">
            <a:solidFill>
              <a:srgbClr val="6F98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4B5E851F-1F7B-067D-5672-4E8021941F45}"/>
              </a:ext>
            </a:extLst>
          </p:cNvPr>
          <p:cNvCxnSpPr>
            <a:cxnSpLocks/>
          </p:cNvCxnSpPr>
          <p:nvPr/>
        </p:nvCxnSpPr>
        <p:spPr>
          <a:xfrm>
            <a:off x="12710962" y="488336"/>
            <a:ext cx="0" cy="5171209"/>
          </a:xfrm>
          <a:prstGeom prst="line">
            <a:avLst/>
          </a:prstGeom>
          <a:ln w="76200">
            <a:solidFill>
              <a:srgbClr val="6F98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636CBD0-558C-E4E8-C896-5C7FF2624FE2}"/>
              </a:ext>
            </a:extLst>
          </p:cNvPr>
          <p:cNvSpPr/>
          <p:nvPr/>
        </p:nvSpPr>
        <p:spPr>
          <a:xfrm>
            <a:off x="17145000" y="419100"/>
            <a:ext cx="543767" cy="496795"/>
          </a:xfrm>
          <a:prstGeom prst="rect">
            <a:avLst/>
          </a:prstGeom>
          <a:solidFill>
            <a:schemeClr val="bg1"/>
          </a:solidFill>
          <a:ln w="76200">
            <a:solidFill>
              <a:srgbClr val="6F98ED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F353C6D-68DC-9E8D-95E6-664A30EA5656}"/>
              </a:ext>
            </a:extLst>
          </p:cNvPr>
          <p:cNvSpPr txBox="1"/>
          <p:nvPr/>
        </p:nvSpPr>
        <p:spPr>
          <a:xfrm rot="545607">
            <a:off x="6248778" y="4051254"/>
            <a:ext cx="1266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2"/>
                </a:solidFill>
                <a:latin typeface="공체 Light" panose="00000300000000000000" pitchFamily="2" charset="-127"/>
                <a:ea typeface="문체부 궁체 정자체" panose="02030609000101010101" pitchFamily="17" charset="-127"/>
              </a:rPr>
              <a:t>나부들</a:t>
            </a:r>
          </a:p>
        </p:txBody>
      </p:sp>
      <p:sp>
        <p:nvSpPr>
          <p:cNvPr id="54" name="생각 풍선: 구름 모양 53">
            <a:extLst>
              <a:ext uri="{FF2B5EF4-FFF2-40B4-BE49-F238E27FC236}">
                <a16:creationId xmlns:a16="http://schemas.microsoft.com/office/drawing/2014/main" id="{F1AE4BEC-0A9A-7AA2-A641-1417D810CC64}"/>
              </a:ext>
            </a:extLst>
          </p:cNvPr>
          <p:cNvSpPr/>
          <p:nvPr/>
        </p:nvSpPr>
        <p:spPr>
          <a:xfrm rot="877279">
            <a:off x="7637537" y="685396"/>
            <a:ext cx="4990621" cy="3194134"/>
          </a:xfrm>
          <a:prstGeom prst="cloudCallou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8E9CACF-98B6-AA1B-B03E-6414B9EDC997}"/>
              </a:ext>
            </a:extLst>
          </p:cNvPr>
          <p:cNvSpPr txBox="1"/>
          <p:nvPr/>
        </p:nvSpPr>
        <p:spPr>
          <a:xfrm>
            <a:off x="17238349" y="367725"/>
            <a:ext cx="524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2</a:t>
            </a:r>
            <a:endParaRPr lang="ko-KR" altLang="en-US" sz="3200" b="1" dirty="0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96F7A07B-A9C7-6F71-6F15-BA6D94F9CAD6}"/>
              </a:ext>
            </a:extLst>
          </p:cNvPr>
          <p:cNvSpPr/>
          <p:nvPr/>
        </p:nvSpPr>
        <p:spPr>
          <a:xfrm>
            <a:off x="4953000" y="9406557"/>
            <a:ext cx="543767" cy="496795"/>
          </a:xfrm>
          <a:prstGeom prst="rect">
            <a:avLst/>
          </a:prstGeom>
          <a:solidFill>
            <a:schemeClr val="bg1"/>
          </a:solidFill>
          <a:ln w="76200">
            <a:solidFill>
              <a:srgbClr val="6F98ED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96A18F0-AC07-8836-2BB0-D73595CFB416}"/>
              </a:ext>
            </a:extLst>
          </p:cNvPr>
          <p:cNvSpPr txBox="1"/>
          <p:nvPr/>
        </p:nvSpPr>
        <p:spPr>
          <a:xfrm>
            <a:off x="5029200" y="9359325"/>
            <a:ext cx="44063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3</a:t>
            </a:r>
            <a:endParaRPr lang="ko-KR" altLang="en-US" sz="3200" b="1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48D605E3-2015-64EC-C05F-E4736F9DAC3D}"/>
              </a:ext>
            </a:extLst>
          </p:cNvPr>
          <p:cNvSpPr/>
          <p:nvPr/>
        </p:nvSpPr>
        <p:spPr>
          <a:xfrm>
            <a:off x="4965677" y="419100"/>
            <a:ext cx="543767" cy="496795"/>
          </a:xfrm>
          <a:prstGeom prst="rect">
            <a:avLst/>
          </a:prstGeom>
          <a:solidFill>
            <a:schemeClr val="bg1"/>
          </a:solidFill>
          <a:ln w="76200">
            <a:solidFill>
              <a:srgbClr val="6F98ED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9E6EF9E-33A5-A0A1-18E2-325A7797560D}"/>
              </a:ext>
            </a:extLst>
          </p:cNvPr>
          <p:cNvSpPr txBox="1"/>
          <p:nvPr/>
        </p:nvSpPr>
        <p:spPr>
          <a:xfrm>
            <a:off x="5029200" y="367725"/>
            <a:ext cx="404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1</a:t>
            </a:r>
            <a:endParaRPr lang="ko-KR" altLang="en-US" sz="3200" b="1" dirty="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24D5538E-DCBB-D4C8-854E-80726504EEB8}"/>
              </a:ext>
            </a:extLst>
          </p:cNvPr>
          <p:cNvSpPr/>
          <p:nvPr/>
        </p:nvSpPr>
        <p:spPr>
          <a:xfrm>
            <a:off x="17143699" y="9388886"/>
            <a:ext cx="543767" cy="496795"/>
          </a:xfrm>
          <a:prstGeom prst="rect">
            <a:avLst/>
          </a:prstGeom>
          <a:solidFill>
            <a:schemeClr val="bg1"/>
          </a:solidFill>
          <a:ln w="76200">
            <a:solidFill>
              <a:srgbClr val="6F98ED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B380996-D82D-CFFC-475E-2A7BF2D92E14}"/>
              </a:ext>
            </a:extLst>
          </p:cNvPr>
          <p:cNvSpPr txBox="1"/>
          <p:nvPr/>
        </p:nvSpPr>
        <p:spPr>
          <a:xfrm>
            <a:off x="17231059" y="9333741"/>
            <a:ext cx="269298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4</a:t>
            </a:r>
            <a:endParaRPr lang="ko-KR" altLang="en-US" sz="32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0D2C33A-55FC-A660-1D77-9172F98AD57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1594" t="59795" r="16746" b="3591"/>
          <a:stretch/>
        </p:blipFill>
        <p:spPr>
          <a:xfrm>
            <a:off x="16749563" y="4807983"/>
            <a:ext cx="393040" cy="664392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F8CA0804-8242-A28D-1DA4-AA441B1422C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1594" t="59795" r="16746" b="3591"/>
          <a:stretch/>
        </p:blipFill>
        <p:spPr>
          <a:xfrm rot="10959995">
            <a:off x="15150090" y="4579914"/>
            <a:ext cx="393040" cy="664392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F4E92E8D-1D79-34CE-6011-CE92D3D4F6F7}"/>
              </a:ext>
            </a:extLst>
          </p:cNvPr>
          <p:cNvSpPr txBox="1"/>
          <p:nvPr/>
        </p:nvSpPr>
        <p:spPr>
          <a:xfrm>
            <a:off x="502091" y="4807983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2. </a:t>
            </a:r>
            <a:r>
              <a:rPr lang="ko-KR" altLang="en-US" sz="2800" dirty="0">
                <a:solidFill>
                  <a:schemeClr val="bg1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과정 및 결과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B09C94F-B302-6157-D88B-747BC7097C44}"/>
              </a:ext>
            </a:extLst>
          </p:cNvPr>
          <p:cNvSpPr txBox="1"/>
          <p:nvPr/>
        </p:nvSpPr>
        <p:spPr>
          <a:xfrm>
            <a:off x="1438762" y="6769324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3. </a:t>
            </a:r>
            <a:r>
              <a:rPr lang="ko-KR" altLang="en-US" sz="2800" dirty="0">
                <a:solidFill>
                  <a:schemeClr val="bg1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3458593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1955663"/>
            <a:ext cx="3680721" cy="1745139"/>
            <a:chOff x="924810" y="1955663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1955663"/>
              <a:ext cx="3680721" cy="174513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6CFA8BB-A4DE-F35F-023B-E71DA2656F7C}"/>
              </a:ext>
            </a:extLst>
          </p:cNvPr>
          <p:cNvSpPr txBox="1"/>
          <p:nvPr/>
        </p:nvSpPr>
        <p:spPr>
          <a:xfrm>
            <a:off x="1371600" y="2566622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1.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배경 </a:t>
            </a:r>
          </a:p>
        </p:txBody>
      </p:sp>
      <p:pic>
        <p:nvPicPr>
          <p:cNvPr id="42" name="Picture 4">
            <a:extLst>
              <a:ext uri="{FF2B5EF4-FFF2-40B4-BE49-F238E27FC236}">
                <a16:creationId xmlns:a16="http://schemas.microsoft.com/office/drawing/2014/main" id="{D19D76CB-287D-AE38-C873-CB3382F95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7F588E-4FBD-82B0-8E2C-70D5BBBABE03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8466125-911A-263C-DB96-424E4813D8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340" y="5707820"/>
            <a:ext cx="9447187" cy="401087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2918A5A-7BB6-D718-D4AC-E9C72C92B89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1" b="14151"/>
          <a:stretch/>
        </p:blipFill>
        <p:spPr>
          <a:xfrm>
            <a:off x="5864070" y="372584"/>
            <a:ext cx="7187903" cy="415116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CAB853A-6684-C0F5-712F-974BE2CA19F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4511"/>
          <a:stretch/>
        </p:blipFill>
        <p:spPr>
          <a:xfrm>
            <a:off x="15087600" y="1600640"/>
            <a:ext cx="2383614" cy="6971860"/>
          </a:xfrm>
          <a:prstGeom prst="rect">
            <a:avLst/>
          </a:prstGeom>
        </p:spPr>
      </p:pic>
      <p:pic>
        <p:nvPicPr>
          <p:cNvPr id="27" name="Picture 4" descr="YES24">
            <a:extLst>
              <a:ext uri="{FF2B5EF4-FFF2-40B4-BE49-F238E27FC236}">
                <a16:creationId xmlns:a16="http://schemas.microsoft.com/office/drawing/2014/main" id="{1F571020-B403-AFAC-68B4-D8476FD46E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28" b="26360"/>
          <a:stretch/>
        </p:blipFill>
        <p:spPr bwMode="auto">
          <a:xfrm>
            <a:off x="4670218" y="41643"/>
            <a:ext cx="1224305" cy="106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8" name="잉크 27">
                <a:extLst>
                  <a:ext uri="{FF2B5EF4-FFF2-40B4-BE49-F238E27FC236}">
                    <a16:creationId xmlns:a16="http://schemas.microsoft.com/office/drawing/2014/main" id="{0CA83807-D601-A836-D581-3D6AFCB00A6F}"/>
                  </a:ext>
                </a:extLst>
              </p14:cNvPr>
              <p14:cNvContentPartPr/>
              <p14:nvPr/>
            </p14:nvContentPartPr>
            <p14:xfrm>
              <a:off x="6059709" y="647700"/>
              <a:ext cx="1119960" cy="12600"/>
            </p14:xfrm>
          </p:contentPart>
        </mc:Choice>
        <mc:Fallback xmlns="">
          <p:pic>
            <p:nvPicPr>
              <p:cNvPr id="28" name="잉크 27">
                <a:extLst>
                  <a:ext uri="{FF2B5EF4-FFF2-40B4-BE49-F238E27FC236}">
                    <a16:creationId xmlns:a16="http://schemas.microsoft.com/office/drawing/2014/main" id="{0CA83807-D601-A836-D581-3D6AFCB00A6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87709" y="504060"/>
                <a:ext cx="1263600" cy="30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9" name="잉크 28">
                <a:extLst>
                  <a:ext uri="{FF2B5EF4-FFF2-40B4-BE49-F238E27FC236}">
                    <a16:creationId xmlns:a16="http://schemas.microsoft.com/office/drawing/2014/main" id="{9204A145-E43C-397D-7547-B522C7852DC0}"/>
                  </a:ext>
                </a:extLst>
              </p14:cNvPr>
              <p14:cNvContentPartPr/>
              <p14:nvPr/>
            </p14:nvContentPartPr>
            <p14:xfrm>
              <a:off x="5854149" y="5966420"/>
              <a:ext cx="2505960" cy="54360"/>
            </p14:xfrm>
          </p:contentPart>
        </mc:Choice>
        <mc:Fallback xmlns="">
          <p:pic>
            <p:nvPicPr>
              <p:cNvPr id="29" name="잉크 28">
                <a:extLst>
                  <a:ext uri="{FF2B5EF4-FFF2-40B4-BE49-F238E27FC236}">
                    <a16:creationId xmlns:a16="http://schemas.microsoft.com/office/drawing/2014/main" id="{9204A145-E43C-397D-7547-B522C7852DC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782149" y="5822420"/>
                <a:ext cx="2649600" cy="34200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직사각형 29">
            <a:extLst>
              <a:ext uri="{FF2B5EF4-FFF2-40B4-BE49-F238E27FC236}">
                <a16:creationId xmlns:a16="http://schemas.microsoft.com/office/drawing/2014/main" id="{ABD6993F-D63A-89CD-B9A7-8CA8DCD28001}"/>
              </a:ext>
            </a:extLst>
          </p:cNvPr>
          <p:cNvSpPr/>
          <p:nvPr/>
        </p:nvSpPr>
        <p:spPr>
          <a:xfrm>
            <a:off x="5924976" y="881420"/>
            <a:ext cx="6817474" cy="711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4EAD59D-210D-81E9-E27E-354FBE97CD54}"/>
              </a:ext>
            </a:extLst>
          </p:cNvPr>
          <p:cNvSpPr/>
          <p:nvPr/>
        </p:nvSpPr>
        <p:spPr>
          <a:xfrm>
            <a:off x="15301336" y="4015342"/>
            <a:ext cx="2169878" cy="45571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97FBAD-9291-AC89-4E15-9F1B7B9E3169}"/>
              </a:ext>
            </a:extLst>
          </p:cNvPr>
          <p:cNvSpPr txBox="1"/>
          <p:nvPr/>
        </p:nvSpPr>
        <p:spPr>
          <a:xfrm>
            <a:off x="5329279" y="4666446"/>
            <a:ext cx="7855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è"/>
            </a:pP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책의 </a:t>
            </a:r>
            <a:r>
              <a:rPr lang="ko-KR" altLang="en-US" sz="2400" dirty="0">
                <a:solidFill>
                  <a:srgbClr val="C00000"/>
                </a:solidFill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내용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에 기반한 태그 및 추천이 아닌</a:t>
            </a:r>
            <a:r>
              <a:rPr lang="en-US" altLang="ko-KR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, </a:t>
            </a:r>
          </a:p>
          <a:p>
            <a:pPr algn="ctr"/>
            <a:r>
              <a:rPr lang="en-US" altLang="ko-KR" sz="2400" dirty="0">
                <a:solidFill>
                  <a:srgbClr val="00B0F0"/>
                </a:solidFill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  </a:t>
            </a:r>
            <a:r>
              <a:rPr lang="ko-KR" altLang="en-US" sz="2400" dirty="0">
                <a:solidFill>
                  <a:schemeClr val="tx2"/>
                </a:solidFill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수식어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와 </a:t>
            </a:r>
            <a:r>
              <a:rPr lang="ko-KR" altLang="en-US" sz="2400" dirty="0">
                <a:solidFill>
                  <a:schemeClr val="tx2"/>
                </a:solidFill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평가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에 기반한 태그</a:t>
            </a:r>
            <a:endParaRPr lang="ko-KR" altLang="en-US" sz="24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0A9EA83-59DE-4321-5FE2-1C866C7B32E8}"/>
              </a:ext>
            </a:extLst>
          </p:cNvPr>
          <p:cNvSpPr txBox="1"/>
          <p:nvPr/>
        </p:nvSpPr>
        <p:spPr>
          <a:xfrm>
            <a:off x="5530481" y="9750647"/>
            <a:ext cx="7855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è"/>
            </a:pPr>
            <a:r>
              <a:rPr lang="en-US" altLang="ko-KR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 </a:t>
            </a:r>
            <a:r>
              <a:rPr lang="ko-KR" altLang="en-US" sz="2400" dirty="0">
                <a:solidFill>
                  <a:schemeClr val="tx2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구매내역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에 기반한 추천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F99619-33B2-77E8-55A2-CA74F1DE684A}"/>
              </a:ext>
            </a:extLst>
          </p:cNvPr>
          <p:cNvSpPr txBox="1"/>
          <p:nvPr/>
        </p:nvSpPr>
        <p:spPr>
          <a:xfrm>
            <a:off x="13563600" y="8596664"/>
            <a:ext cx="5812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è"/>
            </a:pPr>
            <a:r>
              <a:rPr lang="en-US" altLang="ko-KR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 </a:t>
            </a:r>
            <a:r>
              <a:rPr lang="ko-KR" altLang="en-US" sz="2400" dirty="0">
                <a:latin typeface="공체 Light" panose="00000300000000000000" pitchFamily="2" charset="-127"/>
                <a:ea typeface="공체 Light" panose="00000300000000000000" pitchFamily="2" charset="-127"/>
              </a:rPr>
              <a:t>광범위한 책 분류</a:t>
            </a:r>
          </a:p>
        </p:txBody>
      </p:sp>
      <p:pic>
        <p:nvPicPr>
          <p:cNvPr id="45" name="Object 29">
            <a:extLst>
              <a:ext uri="{FF2B5EF4-FFF2-40B4-BE49-F238E27FC236}">
                <a16:creationId xmlns:a16="http://schemas.microsoft.com/office/drawing/2014/main" id="{09C91980-7394-F71E-806F-03D2E98A4381}"/>
              </a:ext>
            </a:extLst>
          </p:cNvPr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717220" y="4964565"/>
            <a:ext cx="3277975" cy="3959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6" name="그룹 1012">
            <a:extLst>
              <a:ext uri="{FF2B5EF4-FFF2-40B4-BE49-F238E27FC236}">
                <a16:creationId xmlns:a16="http://schemas.microsoft.com/office/drawing/2014/main" id="{52BC79BC-13E3-12D0-0F81-F13EBB5E7A7D}"/>
              </a:ext>
            </a:extLst>
          </p:cNvPr>
          <p:cNvGrpSpPr/>
          <p:nvPr/>
        </p:nvGrpSpPr>
        <p:grpSpPr>
          <a:xfrm>
            <a:off x="1477617" y="4610834"/>
            <a:ext cx="1959798" cy="749460"/>
            <a:chOff x="2875573" y="3318601"/>
            <a:chExt cx="2048171" cy="897829"/>
          </a:xfrm>
        </p:grpSpPr>
        <p:pic>
          <p:nvPicPr>
            <p:cNvPr id="47" name="Object 43">
              <a:extLst>
                <a:ext uri="{FF2B5EF4-FFF2-40B4-BE49-F238E27FC236}">
                  <a16:creationId xmlns:a16="http://schemas.microsoft.com/office/drawing/2014/main" id="{8AB0569F-0579-1EB5-2D39-0FAF85DD4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48" name="Object 44">
              <a:extLst>
                <a:ext uri="{FF2B5EF4-FFF2-40B4-BE49-F238E27FC236}">
                  <a16:creationId xmlns:a16="http://schemas.microsoft.com/office/drawing/2014/main" id="{E174721F-E9BA-3BE2-0B6D-86B60D1E2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5C41AE59-EA80-AC0B-08E5-64D4C583FAE4}"/>
              </a:ext>
            </a:extLst>
          </p:cNvPr>
          <p:cNvSpPr txBox="1"/>
          <p:nvPr/>
        </p:nvSpPr>
        <p:spPr>
          <a:xfrm>
            <a:off x="1587134" y="4746125"/>
            <a:ext cx="1537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문제상황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2DDF973-BD48-2BC8-550B-0222597C1529}"/>
              </a:ext>
            </a:extLst>
          </p:cNvPr>
          <p:cNvSpPr txBox="1"/>
          <p:nvPr/>
        </p:nvSpPr>
        <p:spPr>
          <a:xfrm>
            <a:off x="957921" y="6293921"/>
            <a:ext cx="28559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불분명한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‘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태그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’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와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‘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도서추천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‘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으로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원하는 도서를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찾기 어려움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0832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1955663"/>
            <a:ext cx="3680721" cy="1745139"/>
            <a:chOff x="924810" y="1955663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1955663"/>
              <a:ext cx="3680721" cy="174513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6CFA8BB-A4DE-F35F-023B-E71DA2656F7C}"/>
              </a:ext>
            </a:extLst>
          </p:cNvPr>
          <p:cNvSpPr txBox="1"/>
          <p:nvPr/>
        </p:nvSpPr>
        <p:spPr>
          <a:xfrm>
            <a:off x="1371600" y="2566622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1.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배경 </a:t>
            </a:r>
          </a:p>
        </p:txBody>
      </p:sp>
      <p:pic>
        <p:nvPicPr>
          <p:cNvPr id="42" name="Picture 4">
            <a:extLst>
              <a:ext uri="{FF2B5EF4-FFF2-40B4-BE49-F238E27FC236}">
                <a16:creationId xmlns:a16="http://schemas.microsoft.com/office/drawing/2014/main" id="{D19D76CB-287D-AE38-C873-CB3382F95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7F588E-4FBD-82B0-8E2C-70D5BBBABE03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918A5A-7BB6-D718-D4AC-E9C72C92B8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1" b="14151"/>
          <a:stretch/>
        </p:blipFill>
        <p:spPr>
          <a:xfrm>
            <a:off x="5544900" y="2108321"/>
            <a:ext cx="8489803" cy="490304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CAB853A-6684-C0F5-712F-974BE2CA19F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4268"/>
          <a:stretch/>
        </p:blipFill>
        <p:spPr>
          <a:xfrm>
            <a:off x="15087600" y="1600640"/>
            <a:ext cx="2383614" cy="6989679"/>
          </a:xfrm>
          <a:prstGeom prst="rect">
            <a:avLst/>
          </a:prstGeom>
        </p:spPr>
      </p:pic>
      <p:pic>
        <p:nvPicPr>
          <p:cNvPr id="27" name="Picture 4" descr="YES24">
            <a:extLst>
              <a:ext uri="{FF2B5EF4-FFF2-40B4-BE49-F238E27FC236}">
                <a16:creationId xmlns:a16="http://schemas.microsoft.com/office/drawing/2014/main" id="{1F571020-B403-AFAC-68B4-D8476FD46E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28" b="26360"/>
          <a:stretch/>
        </p:blipFill>
        <p:spPr bwMode="auto">
          <a:xfrm>
            <a:off x="4892631" y="1255041"/>
            <a:ext cx="1349983" cy="1068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8" name="잉크 27">
                <a:extLst>
                  <a:ext uri="{FF2B5EF4-FFF2-40B4-BE49-F238E27FC236}">
                    <a16:creationId xmlns:a16="http://schemas.microsoft.com/office/drawing/2014/main" id="{0CA83807-D601-A836-D581-3D6AFCB00A6F}"/>
                  </a:ext>
                </a:extLst>
              </p14:cNvPr>
              <p14:cNvContentPartPr/>
              <p14:nvPr/>
            </p14:nvContentPartPr>
            <p14:xfrm>
              <a:off x="5763789" y="2400300"/>
              <a:ext cx="1322811" cy="45719"/>
            </p14:xfrm>
          </p:contentPart>
        </mc:Choice>
        <mc:Fallback xmlns="">
          <p:pic>
            <p:nvPicPr>
              <p:cNvPr id="28" name="잉크 27">
                <a:extLst>
                  <a:ext uri="{FF2B5EF4-FFF2-40B4-BE49-F238E27FC236}">
                    <a16:creationId xmlns:a16="http://schemas.microsoft.com/office/drawing/2014/main" id="{0CA83807-D601-A836-D581-3D6AFCB00A6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691780" y="2252819"/>
                <a:ext cx="1466470" cy="340312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직사각형 29">
            <a:extLst>
              <a:ext uri="{FF2B5EF4-FFF2-40B4-BE49-F238E27FC236}">
                <a16:creationId xmlns:a16="http://schemas.microsoft.com/office/drawing/2014/main" id="{ABD6993F-D63A-89CD-B9A7-8CA8DCD28001}"/>
              </a:ext>
            </a:extLst>
          </p:cNvPr>
          <p:cNvSpPr/>
          <p:nvPr/>
        </p:nvSpPr>
        <p:spPr>
          <a:xfrm>
            <a:off x="5524900" y="2759769"/>
            <a:ext cx="8052281" cy="8301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4EAD59D-210D-81E9-E27E-354FBE97CD54}"/>
              </a:ext>
            </a:extLst>
          </p:cNvPr>
          <p:cNvSpPr/>
          <p:nvPr/>
        </p:nvSpPr>
        <p:spPr>
          <a:xfrm>
            <a:off x="15301336" y="4015342"/>
            <a:ext cx="2169878" cy="45571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97FBAD-9291-AC89-4E15-9F1B7B9E3169}"/>
              </a:ext>
            </a:extLst>
          </p:cNvPr>
          <p:cNvSpPr txBox="1"/>
          <p:nvPr/>
        </p:nvSpPr>
        <p:spPr>
          <a:xfrm>
            <a:off x="5318261" y="7662810"/>
            <a:ext cx="9277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è"/>
            </a:pPr>
            <a:r>
              <a:rPr lang="ko-KR" altLang="en-US" sz="28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책의 </a:t>
            </a:r>
            <a:r>
              <a:rPr lang="ko-KR" altLang="en-US" sz="2800" dirty="0">
                <a:solidFill>
                  <a:srgbClr val="C00000"/>
                </a:solidFill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내용</a:t>
            </a:r>
            <a:r>
              <a:rPr lang="ko-KR" altLang="en-US" sz="28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에 기반한 태그 및 추천이 아닌</a:t>
            </a:r>
            <a:r>
              <a:rPr lang="en-US" altLang="ko-KR" sz="28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, </a:t>
            </a:r>
          </a:p>
          <a:p>
            <a:pPr algn="ctr"/>
            <a:r>
              <a:rPr lang="en-US" altLang="ko-KR" sz="2800" dirty="0">
                <a:solidFill>
                  <a:srgbClr val="00B0F0"/>
                </a:solidFill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  </a:t>
            </a:r>
            <a:r>
              <a:rPr lang="ko-KR" altLang="en-US" sz="2800" dirty="0">
                <a:solidFill>
                  <a:schemeClr val="tx2"/>
                </a:solidFill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수식어</a:t>
            </a:r>
            <a:r>
              <a:rPr lang="ko-KR" altLang="en-US" sz="28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와 </a:t>
            </a:r>
            <a:r>
              <a:rPr lang="ko-KR" altLang="en-US" sz="2800" dirty="0">
                <a:solidFill>
                  <a:schemeClr val="tx2"/>
                </a:solidFill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평가</a:t>
            </a:r>
            <a:r>
              <a:rPr lang="ko-KR" altLang="en-US" sz="2800" dirty="0">
                <a:latin typeface="공체 Light" panose="00000300000000000000" pitchFamily="2" charset="-127"/>
                <a:ea typeface="공체 Light" panose="00000300000000000000" pitchFamily="2" charset="-127"/>
                <a:sym typeface="Wingdings" panose="05000000000000000000" pitchFamily="2" charset="2"/>
              </a:rPr>
              <a:t>에 기반한 태그</a:t>
            </a:r>
            <a:endParaRPr lang="ko-KR" altLang="en-US" sz="2800" dirty="0">
              <a:latin typeface="공체 Light" panose="00000300000000000000" pitchFamily="2" charset="-127"/>
              <a:ea typeface="공체 Light" panose="00000300000000000000" pitchFamily="2" charset="-127"/>
            </a:endParaRPr>
          </a:p>
        </p:txBody>
      </p:sp>
      <p:pic>
        <p:nvPicPr>
          <p:cNvPr id="45" name="Object 29">
            <a:extLst>
              <a:ext uri="{FF2B5EF4-FFF2-40B4-BE49-F238E27FC236}">
                <a16:creationId xmlns:a16="http://schemas.microsoft.com/office/drawing/2014/main" id="{09C91980-7394-F71E-806F-03D2E98A4381}"/>
              </a:ext>
            </a:extLst>
          </p:cNvPr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717220" y="4964565"/>
            <a:ext cx="3277975" cy="3959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6" name="그룹 1012">
            <a:extLst>
              <a:ext uri="{FF2B5EF4-FFF2-40B4-BE49-F238E27FC236}">
                <a16:creationId xmlns:a16="http://schemas.microsoft.com/office/drawing/2014/main" id="{52BC79BC-13E3-12D0-0F81-F13EBB5E7A7D}"/>
              </a:ext>
            </a:extLst>
          </p:cNvPr>
          <p:cNvGrpSpPr/>
          <p:nvPr/>
        </p:nvGrpSpPr>
        <p:grpSpPr>
          <a:xfrm>
            <a:off x="1477617" y="4610834"/>
            <a:ext cx="1959798" cy="749460"/>
            <a:chOff x="2875573" y="3318601"/>
            <a:chExt cx="2048171" cy="897829"/>
          </a:xfrm>
        </p:grpSpPr>
        <p:pic>
          <p:nvPicPr>
            <p:cNvPr id="47" name="Object 43">
              <a:extLst>
                <a:ext uri="{FF2B5EF4-FFF2-40B4-BE49-F238E27FC236}">
                  <a16:creationId xmlns:a16="http://schemas.microsoft.com/office/drawing/2014/main" id="{8AB0569F-0579-1EB5-2D39-0FAF85DD4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48" name="Object 44">
              <a:extLst>
                <a:ext uri="{FF2B5EF4-FFF2-40B4-BE49-F238E27FC236}">
                  <a16:creationId xmlns:a16="http://schemas.microsoft.com/office/drawing/2014/main" id="{E174721F-E9BA-3BE2-0B6D-86B60D1E2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5C41AE59-EA80-AC0B-08E5-64D4C583FAE4}"/>
              </a:ext>
            </a:extLst>
          </p:cNvPr>
          <p:cNvSpPr txBox="1"/>
          <p:nvPr/>
        </p:nvSpPr>
        <p:spPr>
          <a:xfrm>
            <a:off x="1587134" y="4746125"/>
            <a:ext cx="1537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문제상황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2DDF973-BD48-2BC8-550B-0222597C1529}"/>
              </a:ext>
            </a:extLst>
          </p:cNvPr>
          <p:cNvSpPr txBox="1"/>
          <p:nvPr/>
        </p:nvSpPr>
        <p:spPr>
          <a:xfrm>
            <a:off x="957921" y="6293921"/>
            <a:ext cx="28559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불분명한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‘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태그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’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와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‘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도서추천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‘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으로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원하는 도서를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찾기 어려움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312931-D0C8-B12F-4CEE-C320F47D1224}"/>
              </a:ext>
            </a:extLst>
          </p:cNvPr>
          <p:cNvSpPr txBox="1"/>
          <p:nvPr/>
        </p:nvSpPr>
        <p:spPr>
          <a:xfrm>
            <a:off x="13373100" y="8747445"/>
            <a:ext cx="58126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è"/>
            </a:pPr>
            <a:r>
              <a:rPr lang="en-US" altLang="ko-KR" sz="2800" dirty="0">
                <a:latin typeface="공체 Light" panose="00000300000000000000" pitchFamily="2" charset="-127"/>
                <a:ea typeface="공체 Light" panose="00000300000000000000" pitchFamily="2" charset="-127"/>
              </a:rPr>
              <a:t> </a:t>
            </a:r>
            <a:r>
              <a:rPr lang="ko-KR" altLang="en-US" sz="2800" dirty="0">
                <a:latin typeface="공체 Light" panose="00000300000000000000" pitchFamily="2" charset="-127"/>
                <a:ea typeface="공체 Light" panose="00000300000000000000" pitchFamily="2" charset="-127"/>
              </a:rPr>
              <a:t>광범위한 책 분류</a:t>
            </a:r>
          </a:p>
        </p:txBody>
      </p:sp>
    </p:spTree>
    <p:extLst>
      <p:ext uri="{BB962C8B-B14F-4D97-AF65-F5344CB8AC3E}">
        <p14:creationId xmlns:p14="http://schemas.microsoft.com/office/powerpoint/2010/main" val="1776655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14559" y="-100894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1955663"/>
            <a:ext cx="3680721" cy="1745139"/>
            <a:chOff x="924810" y="1955663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1955663"/>
              <a:ext cx="3680721" cy="174513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6CFA8BB-A4DE-F35F-023B-E71DA2656F7C}"/>
              </a:ext>
            </a:extLst>
          </p:cNvPr>
          <p:cNvSpPr txBox="1"/>
          <p:nvPr/>
        </p:nvSpPr>
        <p:spPr>
          <a:xfrm>
            <a:off x="1371600" y="2566622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1.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배경 </a:t>
            </a:r>
          </a:p>
        </p:txBody>
      </p:sp>
      <p:pic>
        <p:nvPicPr>
          <p:cNvPr id="42" name="Picture 4">
            <a:extLst>
              <a:ext uri="{FF2B5EF4-FFF2-40B4-BE49-F238E27FC236}">
                <a16:creationId xmlns:a16="http://schemas.microsoft.com/office/drawing/2014/main" id="{D19D76CB-287D-AE38-C873-CB3382F95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7F588E-4FBD-82B0-8E2C-70D5BBBABE03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8466125-911A-263C-DB96-424E4813D8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866" y="2314686"/>
            <a:ext cx="11453986" cy="4862878"/>
          </a:xfrm>
          <a:prstGeom prst="rect">
            <a:avLst/>
          </a:prstGeom>
        </p:spPr>
      </p:pic>
      <p:pic>
        <p:nvPicPr>
          <p:cNvPr id="27" name="Picture 4" descr="YES24">
            <a:extLst>
              <a:ext uri="{FF2B5EF4-FFF2-40B4-BE49-F238E27FC236}">
                <a16:creationId xmlns:a16="http://schemas.microsoft.com/office/drawing/2014/main" id="{1F571020-B403-AFAC-68B4-D8476FD46E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28" b="26360"/>
          <a:stretch/>
        </p:blipFill>
        <p:spPr bwMode="auto">
          <a:xfrm>
            <a:off x="5326015" y="1781406"/>
            <a:ext cx="1349983" cy="1068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20A9EA83-59DE-4321-5FE2-1C866C7B32E8}"/>
              </a:ext>
            </a:extLst>
          </p:cNvPr>
          <p:cNvSpPr txBox="1"/>
          <p:nvPr/>
        </p:nvSpPr>
        <p:spPr>
          <a:xfrm>
            <a:off x="7315200" y="7848193"/>
            <a:ext cx="7855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è"/>
            </a:pPr>
            <a:r>
              <a:rPr lang="en-US" altLang="ko-KR" sz="2800" dirty="0">
                <a:latin typeface="공체 Light" panose="00000300000000000000" pitchFamily="2" charset="-127"/>
                <a:ea typeface="공체 Light" panose="00000300000000000000" pitchFamily="2" charset="-127"/>
              </a:rPr>
              <a:t> </a:t>
            </a:r>
            <a:r>
              <a:rPr lang="ko-KR" altLang="en-US" sz="2800" dirty="0">
                <a:solidFill>
                  <a:schemeClr val="tx2"/>
                </a:solidFill>
                <a:latin typeface="공체 Light" panose="00000300000000000000" pitchFamily="2" charset="-127"/>
                <a:ea typeface="공체 Light" panose="00000300000000000000" pitchFamily="2" charset="-127"/>
              </a:rPr>
              <a:t>구매내역</a:t>
            </a:r>
            <a:r>
              <a:rPr lang="ko-KR" altLang="en-US" sz="2800" dirty="0">
                <a:latin typeface="공체 Light" panose="00000300000000000000" pitchFamily="2" charset="-127"/>
                <a:ea typeface="공체 Light" panose="00000300000000000000" pitchFamily="2" charset="-127"/>
              </a:rPr>
              <a:t>에 기반한 추천</a:t>
            </a:r>
          </a:p>
        </p:txBody>
      </p:sp>
      <p:pic>
        <p:nvPicPr>
          <p:cNvPr id="45" name="Object 29">
            <a:extLst>
              <a:ext uri="{FF2B5EF4-FFF2-40B4-BE49-F238E27FC236}">
                <a16:creationId xmlns:a16="http://schemas.microsoft.com/office/drawing/2014/main" id="{09C91980-7394-F71E-806F-03D2E98A4381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17220" y="4964565"/>
            <a:ext cx="3277975" cy="3959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6" name="그룹 1012">
            <a:extLst>
              <a:ext uri="{FF2B5EF4-FFF2-40B4-BE49-F238E27FC236}">
                <a16:creationId xmlns:a16="http://schemas.microsoft.com/office/drawing/2014/main" id="{52BC79BC-13E3-12D0-0F81-F13EBB5E7A7D}"/>
              </a:ext>
            </a:extLst>
          </p:cNvPr>
          <p:cNvGrpSpPr/>
          <p:nvPr/>
        </p:nvGrpSpPr>
        <p:grpSpPr>
          <a:xfrm>
            <a:off x="1477617" y="4610834"/>
            <a:ext cx="1959798" cy="749460"/>
            <a:chOff x="2875573" y="3318601"/>
            <a:chExt cx="2048171" cy="897829"/>
          </a:xfrm>
        </p:grpSpPr>
        <p:pic>
          <p:nvPicPr>
            <p:cNvPr id="47" name="Object 43">
              <a:extLst>
                <a:ext uri="{FF2B5EF4-FFF2-40B4-BE49-F238E27FC236}">
                  <a16:creationId xmlns:a16="http://schemas.microsoft.com/office/drawing/2014/main" id="{8AB0569F-0579-1EB5-2D39-0FAF85DD4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48" name="Object 44">
              <a:extLst>
                <a:ext uri="{FF2B5EF4-FFF2-40B4-BE49-F238E27FC236}">
                  <a16:creationId xmlns:a16="http://schemas.microsoft.com/office/drawing/2014/main" id="{E174721F-E9BA-3BE2-0B6D-86B60D1E2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5C41AE59-EA80-AC0B-08E5-64D4C583FAE4}"/>
              </a:ext>
            </a:extLst>
          </p:cNvPr>
          <p:cNvSpPr txBox="1"/>
          <p:nvPr/>
        </p:nvSpPr>
        <p:spPr>
          <a:xfrm>
            <a:off x="1587134" y="4746125"/>
            <a:ext cx="1537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문제상황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2DDF973-BD48-2BC8-550B-0222597C1529}"/>
              </a:ext>
            </a:extLst>
          </p:cNvPr>
          <p:cNvSpPr txBox="1"/>
          <p:nvPr/>
        </p:nvSpPr>
        <p:spPr>
          <a:xfrm>
            <a:off x="957921" y="6293921"/>
            <a:ext cx="28559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불분명한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‘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태그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’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와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‘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도서추천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‘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으로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원하는 도서를 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Malgun Gothic Semilight" panose="020B0503020000020004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찾기 어려움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4567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129877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1955663"/>
            <a:ext cx="3680721" cy="1745139"/>
            <a:chOff x="924810" y="1955663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4810" y="1955663"/>
              <a:ext cx="3680721" cy="174513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6CFA8BB-A4DE-F35F-023B-E71DA2656F7C}"/>
              </a:ext>
            </a:extLst>
          </p:cNvPr>
          <p:cNvSpPr txBox="1"/>
          <p:nvPr/>
        </p:nvSpPr>
        <p:spPr>
          <a:xfrm>
            <a:off x="1371600" y="2566622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1.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배경 </a:t>
            </a:r>
          </a:p>
        </p:txBody>
      </p:sp>
      <p:pic>
        <p:nvPicPr>
          <p:cNvPr id="42" name="Picture 4">
            <a:extLst>
              <a:ext uri="{FF2B5EF4-FFF2-40B4-BE49-F238E27FC236}">
                <a16:creationId xmlns:a16="http://schemas.microsoft.com/office/drawing/2014/main" id="{D19D76CB-287D-AE38-C873-CB3382F95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7F588E-4FBD-82B0-8E2C-70D5BBBABE03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84974A-C9F5-B1FF-F184-D520B846AC0E}"/>
              </a:ext>
            </a:extLst>
          </p:cNvPr>
          <p:cNvSpPr txBox="1"/>
          <p:nvPr/>
        </p:nvSpPr>
        <p:spPr>
          <a:xfrm>
            <a:off x="12965855" y="360057"/>
            <a:ext cx="548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rgbClr val="1D1C1D"/>
              </a:solidFill>
              <a:latin typeface="NotoSansKR"/>
            </a:endParaRPr>
          </a:p>
          <a:p>
            <a:endParaRPr lang="en-US" altLang="ko-KR" dirty="0">
              <a:solidFill>
                <a:srgbClr val="1D1C1D"/>
              </a:solidFill>
              <a:latin typeface="NotoSansKR"/>
            </a:endParaRPr>
          </a:p>
          <a:p>
            <a:endParaRPr lang="en-US" altLang="ko-KR" dirty="0">
              <a:solidFill>
                <a:srgbClr val="1D1C1D"/>
              </a:solidFill>
              <a:latin typeface="NotoSansKR"/>
            </a:endParaRPr>
          </a:p>
        </p:txBody>
      </p:sp>
      <p:pic>
        <p:nvPicPr>
          <p:cNvPr id="40" name="Object 29">
            <a:extLst>
              <a:ext uri="{FF2B5EF4-FFF2-40B4-BE49-F238E27FC236}">
                <a16:creationId xmlns:a16="http://schemas.microsoft.com/office/drawing/2014/main" id="{DEED357E-5F39-A626-5C37-47099860D01C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17220" y="4964565"/>
            <a:ext cx="3277975" cy="3959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1" name="그룹 1012">
            <a:extLst>
              <a:ext uri="{FF2B5EF4-FFF2-40B4-BE49-F238E27FC236}">
                <a16:creationId xmlns:a16="http://schemas.microsoft.com/office/drawing/2014/main" id="{4560DAF9-125E-52B8-6FDC-3064B7345569}"/>
              </a:ext>
            </a:extLst>
          </p:cNvPr>
          <p:cNvGrpSpPr/>
          <p:nvPr/>
        </p:nvGrpSpPr>
        <p:grpSpPr>
          <a:xfrm>
            <a:off x="1477617" y="4610834"/>
            <a:ext cx="1959798" cy="749460"/>
            <a:chOff x="2875573" y="3318601"/>
            <a:chExt cx="2048171" cy="897829"/>
          </a:xfrm>
        </p:grpSpPr>
        <p:pic>
          <p:nvPicPr>
            <p:cNvPr id="43" name="Object 43">
              <a:extLst>
                <a:ext uri="{FF2B5EF4-FFF2-40B4-BE49-F238E27FC236}">
                  <a16:creationId xmlns:a16="http://schemas.microsoft.com/office/drawing/2014/main" id="{74EC4593-46C1-0100-D943-12EDE7F31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910090" y="2928289"/>
              <a:ext cx="4096343" cy="1795657"/>
            </a:xfrm>
            <a:prstGeom prst="rect">
              <a:avLst/>
            </a:prstGeom>
          </p:spPr>
        </p:pic>
        <p:pic>
          <p:nvPicPr>
            <p:cNvPr id="44" name="Object 44">
              <a:extLst>
                <a:ext uri="{FF2B5EF4-FFF2-40B4-BE49-F238E27FC236}">
                  <a16:creationId xmlns:a16="http://schemas.microsoft.com/office/drawing/2014/main" id="{D8F4C02F-0D08-54FC-BC98-20A93F1646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875573" y="3318601"/>
              <a:ext cx="2048171" cy="897829"/>
            </a:xfrm>
            <a:prstGeom prst="rect">
              <a:avLst/>
            </a:prstGeom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16B3C3F5-A550-09DD-20DC-05923CBB01D2}"/>
              </a:ext>
            </a:extLst>
          </p:cNvPr>
          <p:cNvSpPr txBox="1"/>
          <p:nvPr/>
        </p:nvSpPr>
        <p:spPr>
          <a:xfrm>
            <a:off x="1447800" y="4746125"/>
            <a:ext cx="19597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소비자분석</a:t>
            </a:r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60C779D-CE76-38C4-D2DB-61214ADFB22D}"/>
              </a:ext>
            </a:extLst>
          </p:cNvPr>
          <p:cNvSpPr txBox="1"/>
          <p:nvPr/>
        </p:nvSpPr>
        <p:spPr>
          <a:xfrm>
            <a:off x="957921" y="5981700"/>
            <a:ext cx="285597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black"/>
                </a:solidFill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자신이 감명 깊게 읽은 책과 유사한 내용의 책을 원하는 경향이 있음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Malgun Gothic Semilight" panose="020B0503020000020004" pitchFamily="34" charset="-127"/>
              </a:rPr>
              <a:t>.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B681E81-C223-947B-F76F-1659F4D7A1A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5" t="2338" r="19070"/>
          <a:stretch/>
        </p:blipFill>
        <p:spPr>
          <a:xfrm>
            <a:off x="5287617" y="1588394"/>
            <a:ext cx="12549576" cy="75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763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74364B24-B522-B726-5ADF-08C7D4CBB6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2" t="2501" r="9808" b="4093"/>
          <a:stretch/>
        </p:blipFill>
        <p:spPr>
          <a:xfrm>
            <a:off x="5787058" y="1445950"/>
            <a:ext cx="3886199" cy="6121749"/>
          </a:xfrm>
          <a:prstGeom prst="rect">
            <a:avLst/>
          </a:prstGeom>
          <a:ln w="66675" cap="rnd" cmpd="sng">
            <a:noFill/>
            <a:prstDash val="sysDash"/>
          </a:ln>
        </p:spPr>
      </p:pic>
      <p:pic>
        <p:nvPicPr>
          <p:cNvPr id="23" name="Picture 4" descr="현실적인 태블릿 노트북 이랑 - ebook stock illustrations">
            <a:extLst>
              <a:ext uri="{FF2B5EF4-FFF2-40B4-BE49-F238E27FC236}">
                <a16:creationId xmlns:a16="http://schemas.microsoft.com/office/drawing/2014/main" id="{2D1A8E0A-A6EB-CDE5-C020-02595C33B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7" b="89869" l="9967" r="89869">
                        <a14:foregroundMark x1="30556" y1="10294" x2="44118" y2="11601"/>
                        <a14:foregroundMark x1="44118" y1="11601" x2="72059" y2="8987"/>
                        <a14:foregroundMark x1="72059" y1="8987" x2="72059" y2="89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5528" y="1235603"/>
            <a:ext cx="7150240" cy="7203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01" name="그룹 1001"/>
          <p:cNvGrpSpPr/>
          <p:nvPr/>
        </p:nvGrpSpPr>
        <p:grpSpPr>
          <a:xfrm>
            <a:off x="0" y="-129877"/>
            <a:ext cx="4601041" cy="10546754"/>
            <a:chOff x="-14559" y="-100894"/>
            <a:chExt cx="4601041" cy="105467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14559" y="-100894"/>
              <a:ext cx="4601041" cy="105467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24810" y="1955663"/>
            <a:ext cx="3680721" cy="1745139"/>
            <a:chOff x="924810" y="1955663"/>
            <a:chExt cx="3680721" cy="174513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24810" y="1955663"/>
              <a:ext cx="3680721" cy="174513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6CFA8BB-A4DE-F35F-023B-E71DA2656F7C}"/>
              </a:ext>
            </a:extLst>
          </p:cNvPr>
          <p:cNvSpPr txBox="1"/>
          <p:nvPr/>
        </p:nvSpPr>
        <p:spPr>
          <a:xfrm>
            <a:off x="1371600" y="2566622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1. </a:t>
            </a:r>
            <a:r>
              <a:rPr lang="ko-KR" altLang="en-US" sz="2800" dirty="0">
                <a:solidFill>
                  <a:srgbClr val="6F98ED"/>
                </a:solidFill>
                <a:latin typeface="공체 Medium" panose="00000600000000000000" pitchFamily="2" charset="-127"/>
                <a:ea typeface="공체 Medium" panose="00000600000000000000" pitchFamily="2" charset="-127"/>
              </a:rPr>
              <a:t>프로젝트 배경 </a:t>
            </a:r>
          </a:p>
        </p:txBody>
      </p:sp>
      <p:pic>
        <p:nvPicPr>
          <p:cNvPr id="42" name="Picture 4">
            <a:extLst>
              <a:ext uri="{FF2B5EF4-FFF2-40B4-BE49-F238E27FC236}">
                <a16:creationId xmlns:a16="http://schemas.microsoft.com/office/drawing/2014/main" id="{D19D76CB-287D-AE38-C873-CB3382F95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077" y="531462"/>
            <a:ext cx="1030638" cy="10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7F588E-4FBD-82B0-8E2C-70D5BBBABE03}"/>
              </a:ext>
            </a:extLst>
          </p:cNvPr>
          <p:cNvSpPr txBox="1"/>
          <p:nvPr/>
        </p:nvSpPr>
        <p:spPr>
          <a:xfrm>
            <a:off x="1885475" y="631282"/>
            <a:ext cx="200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BOODLE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공체 Bold" panose="00000800000000000000" pitchFamily="2" charset="-127"/>
                <a:ea typeface="공체 Bold" panose="00000800000000000000" pitchFamily="2" charset="-127"/>
              </a:rPr>
              <a:t>SERVICE</a:t>
            </a:r>
            <a:endParaRPr lang="ko-KR" altLang="en-US" sz="2400" dirty="0">
              <a:solidFill>
                <a:schemeClr val="bg1"/>
              </a:solidFill>
              <a:latin typeface="공체 Bold" panose="00000800000000000000" pitchFamily="2" charset="-127"/>
              <a:ea typeface="공체 Bold" panose="00000800000000000000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B3C3F5-A550-09DD-20DC-05923CBB01D2}"/>
              </a:ext>
            </a:extLst>
          </p:cNvPr>
          <p:cNvSpPr txBox="1"/>
          <p:nvPr/>
        </p:nvSpPr>
        <p:spPr>
          <a:xfrm>
            <a:off x="5334000" y="8169414"/>
            <a:ext cx="490640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 </a:t>
            </a:r>
            <a:r>
              <a:rPr lang="ko-KR" altLang="en-US" sz="4000" dirty="0">
                <a:solidFill>
                  <a:schemeClr val="accent6"/>
                </a:solidFill>
                <a:latin typeface="공체 Medium" panose="00000600000000000000" pitchFamily="2" charset="-127"/>
                <a:ea typeface="공체 Medium" panose="00000600000000000000" pitchFamily="2" charset="-127"/>
                <a:cs typeface="Malgun Gothic Semilight" panose="020B0503020000020004" pitchFamily="34" charset="-127"/>
              </a:rPr>
              <a:t>차별화 핵심 전략  </a:t>
            </a:r>
            <a:endParaRPr lang="ko-KR" altLang="en-US" sz="2800" dirty="0">
              <a:solidFill>
                <a:schemeClr val="accent6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60C779D-CE76-38C4-D2DB-61214ADFB22D}"/>
              </a:ext>
            </a:extLst>
          </p:cNvPr>
          <p:cNvSpPr txBox="1"/>
          <p:nvPr/>
        </p:nvSpPr>
        <p:spPr>
          <a:xfrm>
            <a:off x="13258800" y="1704847"/>
            <a:ext cx="441376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미리보기</a:t>
            </a:r>
            <a:r>
              <a:rPr kumimoji="0" lang="ko-KR" altLang="en-US" sz="2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를 통한</a:t>
            </a:r>
            <a:endParaRPr kumimoji="0" lang="en-US" altLang="ko-KR" sz="2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책 내용 유사도 검증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으로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공체 Light" panose="00000300000000000000" pitchFamily="2" charset="-127"/>
                <a:ea typeface="공체 Light" panose="00000300000000000000" pitchFamily="2" charset="-127"/>
                <a:cs typeface="+mn-cs"/>
              </a:rPr>
              <a:t>원하는 작품을 추천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공체 Light" panose="00000300000000000000" pitchFamily="2" charset="-127"/>
              <a:ea typeface="공체 Light" panose="00000300000000000000" pitchFamily="2" charset="-127"/>
              <a:cs typeface="+mn-cs"/>
            </a:endParaRPr>
          </a:p>
        </p:txBody>
      </p:sp>
      <p:grpSp>
        <p:nvGrpSpPr>
          <p:cNvPr id="28" name="그룹 1001">
            <a:extLst>
              <a:ext uri="{FF2B5EF4-FFF2-40B4-BE49-F238E27FC236}">
                <a16:creationId xmlns:a16="http://schemas.microsoft.com/office/drawing/2014/main" id="{42E3CF09-B4DE-4149-AC09-D635609ECC56}"/>
              </a:ext>
            </a:extLst>
          </p:cNvPr>
          <p:cNvGrpSpPr/>
          <p:nvPr/>
        </p:nvGrpSpPr>
        <p:grpSpPr>
          <a:xfrm>
            <a:off x="13107486" y="3700802"/>
            <a:ext cx="5126365" cy="5126365"/>
            <a:chOff x="12166024" y="3769249"/>
            <a:chExt cx="5126365" cy="5126365"/>
          </a:xfrm>
        </p:grpSpPr>
        <p:pic>
          <p:nvPicPr>
            <p:cNvPr id="29" name="Object 2">
              <a:extLst>
                <a:ext uri="{FF2B5EF4-FFF2-40B4-BE49-F238E27FC236}">
                  <a16:creationId xmlns:a16="http://schemas.microsoft.com/office/drawing/2014/main" id="{0CA8217C-F2F5-0084-DD66-5E467D24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166024" y="3769249"/>
              <a:ext cx="5126365" cy="5126365"/>
            </a:xfrm>
            <a:prstGeom prst="rect">
              <a:avLst/>
            </a:prstGeom>
          </p:spPr>
        </p:pic>
      </p:grpSp>
      <p:grpSp>
        <p:nvGrpSpPr>
          <p:cNvPr id="30" name="그룹 1008">
            <a:extLst>
              <a:ext uri="{FF2B5EF4-FFF2-40B4-BE49-F238E27FC236}">
                <a16:creationId xmlns:a16="http://schemas.microsoft.com/office/drawing/2014/main" id="{7A871615-7A53-2C15-AE4B-1B8AFDD80066}"/>
              </a:ext>
            </a:extLst>
          </p:cNvPr>
          <p:cNvGrpSpPr/>
          <p:nvPr/>
        </p:nvGrpSpPr>
        <p:grpSpPr>
          <a:xfrm>
            <a:off x="10478963" y="4381500"/>
            <a:ext cx="2246437" cy="1061683"/>
            <a:chOff x="7957744" y="5548517"/>
            <a:chExt cx="2315985" cy="1118621"/>
          </a:xfrm>
        </p:grpSpPr>
        <p:pic>
          <p:nvPicPr>
            <p:cNvPr id="31" name="Object 25">
              <a:extLst>
                <a:ext uri="{FF2B5EF4-FFF2-40B4-BE49-F238E27FC236}">
                  <a16:creationId xmlns:a16="http://schemas.microsoft.com/office/drawing/2014/main" id="{766D5C8B-C01B-A94E-8A9D-344C0E9946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957744" y="5548517"/>
              <a:ext cx="2315985" cy="1118621"/>
            </a:xfrm>
            <a:prstGeom prst="rect">
              <a:avLst/>
            </a:prstGeom>
          </p:spPr>
        </p:pic>
      </p:grpSp>
      <p:grpSp>
        <p:nvGrpSpPr>
          <p:cNvPr id="32" name="그룹 1009">
            <a:extLst>
              <a:ext uri="{FF2B5EF4-FFF2-40B4-BE49-F238E27FC236}">
                <a16:creationId xmlns:a16="http://schemas.microsoft.com/office/drawing/2014/main" id="{52857D0D-C69F-B652-B117-CDDA390083DD}"/>
              </a:ext>
            </a:extLst>
          </p:cNvPr>
          <p:cNvGrpSpPr/>
          <p:nvPr/>
        </p:nvGrpSpPr>
        <p:grpSpPr>
          <a:xfrm>
            <a:off x="11199056" y="3975828"/>
            <a:ext cx="6130466" cy="6340929"/>
            <a:chOff x="10000597" y="6861846"/>
            <a:chExt cx="5924571" cy="6171429"/>
          </a:xfrm>
        </p:grpSpPr>
        <p:pic>
          <p:nvPicPr>
            <p:cNvPr id="33" name="Object 28">
              <a:extLst>
                <a:ext uri="{FF2B5EF4-FFF2-40B4-BE49-F238E27FC236}">
                  <a16:creationId xmlns:a16="http://schemas.microsoft.com/office/drawing/2014/main" id="{E40D58ED-CE61-08E2-6499-614887976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0000597" y="6861846"/>
              <a:ext cx="5924571" cy="6171429"/>
            </a:xfrm>
            <a:prstGeom prst="rect">
              <a:avLst/>
            </a:prstGeom>
          </p:spPr>
        </p:pic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C9FBA17C-C3B8-3A94-36E7-15316E38DBB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50154"/>
          <a:stretch/>
        </p:blipFill>
        <p:spPr>
          <a:xfrm>
            <a:off x="14832521" y="4621436"/>
            <a:ext cx="1752600" cy="147598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B15886C-2F22-8CB0-877A-3B30391DE40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890427" y="6285755"/>
            <a:ext cx="1752600" cy="1470274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EBF4CE7A-0F23-FA75-368F-4995D78B24E5}"/>
              </a:ext>
            </a:extLst>
          </p:cNvPr>
          <p:cNvSpPr/>
          <p:nvPr/>
        </p:nvSpPr>
        <p:spPr>
          <a:xfrm>
            <a:off x="6020299" y="8201371"/>
            <a:ext cx="3653457" cy="643972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54C20996-F65C-7053-6C7F-7030BF938566}"/>
              </a:ext>
            </a:extLst>
          </p:cNvPr>
          <p:cNvSpPr/>
          <p:nvPr/>
        </p:nvSpPr>
        <p:spPr>
          <a:xfrm>
            <a:off x="5077873" y="9174501"/>
            <a:ext cx="2164064" cy="552666"/>
          </a:xfrm>
          <a:prstGeom prst="roundRect">
            <a:avLst/>
          </a:prstGeom>
          <a:solidFill>
            <a:srgbClr val="FFEA7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7D174D-B2AB-D35C-D76A-994E56A1CBBD}"/>
              </a:ext>
            </a:extLst>
          </p:cNvPr>
          <p:cNvSpPr txBox="1"/>
          <p:nvPr/>
        </p:nvSpPr>
        <p:spPr>
          <a:xfrm>
            <a:off x="5088933" y="9206925"/>
            <a:ext cx="2167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# </a:t>
            </a:r>
            <a:r>
              <a:rPr lang="ko-KR" altLang="en-US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미리보기 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3DA9C0DF-6028-AA0F-1C4A-BF4757F03D40}"/>
              </a:ext>
            </a:extLst>
          </p:cNvPr>
          <p:cNvSpPr/>
          <p:nvPr/>
        </p:nvSpPr>
        <p:spPr>
          <a:xfrm>
            <a:off x="7608638" y="9217581"/>
            <a:ext cx="3853066" cy="552666"/>
          </a:xfrm>
          <a:prstGeom prst="roundRect">
            <a:avLst/>
          </a:prstGeom>
          <a:solidFill>
            <a:srgbClr val="FFEA7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A44F53A-2698-3EE5-570B-C036C1A1E2E5}"/>
              </a:ext>
            </a:extLst>
          </p:cNvPr>
          <p:cNvSpPr txBox="1"/>
          <p:nvPr/>
        </p:nvSpPr>
        <p:spPr>
          <a:xfrm>
            <a:off x="7545950" y="9206925"/>
            <a:ext cx="42546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# </a:t>
            </a:r>
            <a:r>
              <a:rPr lang="ko-KR" altLang="en-US" sz="3200" dirty="0">
                <a:latin typeface="공체 Light" panose="00000300000000000000" pitchFamily="2" charset="-127"/>
                <a:ea typeface="공체 Light" panose="00000300000000000000" pitchFamily="2" charset="-127"/>
              </a:rPr>
              <a:t>책 내용 유사도 검증 </a:t>
            </a:r>
          </a:p>
        </p:txBody>
      </p:sp>
    </p:spTree>
    <p:extLst>
      <p:ext uri="{BB962C8B-B14F-4D97-AF65-F5344CB8AC3E}">
        <p14:creationId xmlns:p14="http://schemas.microsoft.com/office/powerpoint/2010/main" val="2294865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3243</TotalTime>
  <Words>1217</Words>
  <Application>Microsoft Office PowerPoint</Application>
  <PresentationFormat>사용자 지정</PresentationFormat>
  <Paragraphs>333</Paragraphs>
  <Slides>24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9" baseType="lpstr">
      <vt:lpstr>나눔스퀘어 Bold</vt:lpstr>
      <vt:lpstr>NotoSansKR</vt:lpstr>
      <vt:lpstr>맑은 고딕</vt:lpstr>
      <vt:lpstr>Calibri</vt:lpstr>
      <vt:lpstr>DX영화자막 M</vt:lpstr>
      <vt:lpstr>공체 Medium</vt:lpstr>
      <vt:lpstr>MD개성체</vt:lpstr>
      <vt:lpstr>공체 Light</vt:lpstr>
      <vt:lpstr>Wingdings</vt:lpstr>
      <vt:lpstr>휴먼편지체</vt:lpstr>
      <vt:lpstr>08서울남산체 EB</vt:lpstr>
      <vt:lpstr>08서울남산체 B</vt:lpstr>
      <vt:lpstr>Arial</vt:lpstr>
      <vt:lpstr>공체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김 연지</cp:lastModifiedBy>
  <cp:revision>185</cp:revision>
  <dcterms:created xsi:type="dcterms:W3CDTF">2022-06-17T14:24:30Z</dcterms:created>
  <dcterms:modified xsi:type="dcterms:W3CDTF">2022-06-23T04:27:32Z</dcterms:modified>
</cp:coreProperties>
</file>